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embeddedFontLst>
    <p:embeddedFont>
      <p:font typeface="Poppins" panose="000005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RGQVa4iSjDHnRoLdzBhx0NeY9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7E17CF-19DF-4546-8453-4943D9C4B0F1}">
  <a:tblStyle styleId="{697E17CF-19DF-4546-8453-4943D9C4B0F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tcBdr/>
        <a:fill>
          <a:solidFill>
            <a:srgbClr val="CACA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A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2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1585488589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1158548858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128f17c3f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1128f17c3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15b355ff09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115b355ff0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d539b8444b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2d539b8444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259894af5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1259894af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A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sldNum" idx="12"/>
          </p:nvPr>
        </p:nvSpPr>
        <p:spPr>
          <a:xfrm>
            <a:off x="9195062" y="63401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" name="Google Shape;9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4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4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9" name="Google Shape;129;p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4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9195062" y="63401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ctrTitle"/>
          </p:nvPr>
        </p:nvSpPr>
        <p:spPr>
          <a:xfrm>
            <a:off x="1524000" y="2840449"/>
            <a:ext cx="91440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SzPts val="6000"/>
              <a:buNone/>
            </a:pPr>
            <a:r>
              <a:rPr lang="en-AU" sz="4300" b="1">
                <a:latin typeface="Calibri"/>
                <a:ea typeface="Calibri"/>
                <a:cs typeface="Calibri"/>
                <a:sym typeface="Calibri"/>
              </a:rPr>
              <a:t>Autonomní Vozidla </a:t>
            </a:r>
            <a:br>
              <a:rPr lang="en-AU" sz="5100" b="1">
                <a:latin typeface="Calibri"/>
                <a:ea typeface="Calibri"/>
                <a:cs typeface="Calibri"/>
                <a:sym typeface="Calibri"/>
              </a:rPr>
            </a:br>
            <a:r>
              <a:rPr lang="en-AU" sz="3500" b="1">
                <a:solidFill>
                  <a:srgbClr val="199CFF"/>
                </a:solidFill>
                <a:latin typeface="Calibri"/>
                <a:ea typeface="Calibri"/>
                <a:cs typeface="Calibri"/>
                <a:sym typeface="Calibri"/>
              </a:rPr>
              <a:t>Technologické Adopční Modely (TAM)</a:t>
            </a:r>
            <a:endParaRPr sz="3500" b="1">
              <a:solidFill>
                <a:srgbClr val="199C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"/>
          <p:cNvSpPr txBox="1">
            <a:spLocks noGrp="1"/>
          </p:cNvSpPr>
          <p:nvPr>
            <p:ph type="subTitle" idx="1"/>
          </p:nvPr>
        </p:nvSpPr>
        <p:spPr>
          <a:xfrm>
            <a:off x="2260675" y="5288376"/>
            <a:ext cx="94011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AU" sz="1600">
                <a:solidFill>
                  <a:srgbClr val="199CFF"/>
                </a:solidFill>
                <a:latin typeface="Arial"/>
                <a:ea typeface="Arial"/>
                <a:cs typeface="Arial"/>
                <a:sym typeface="Arial"/>
              </a:rPr>
              <a:t>Ing. Richard Novak, Ph.D.</a:t>
            </a:r>
            <a:endParaRPr sz="1600">
              <a:solidFill>
                <a:srgbClr val="199C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AU" sz="1600">
                <a:solidFill>
                  <a:srgbClr val="199CFF"/>
                </a:solidFill>
                <a:latin typeface="Arial"/>
                <a:ea typeface="Arial"/>
                <a:cs typeface="Arial"/>
                <a:sym typeface="Arial"/>
              </a:rPr>
              <a:t>Mgr. Ing. Tomáš Sigmund, Ph.D.</a:t>
            </a:r>
            <a:endParaRPr sz="1600">
              <a:solidFill>
                <a:srgbClr val="199C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AU" sz="1500" i="1">
                <a:latin typeface="Arial"/>
                <a:ea typeface="Arial"/>
                <a:cs typeface="Arial"/>
                <a:sym typeface="Arial"/>
              </a:rPr>
              <a:t>a kolektiv studentů Prague Data Ethics Lab</a:t>
            </a:r>
            <a:endParaRPr sz="1500" i="1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400" i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" descr="Logo VŠE – Oddělení Public Relations – Vysoká škola ekonomická v Praz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575" y="558000"/>
            <a:ext cx="4634297" cy="110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50" y="5066775"/>
            <a:ext cx="2580173" cy="123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" descr="Obsah obrázku text, Grafika, grafický design, logo&#10;&#10;Popis byl vytvořen automaticky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7425" y="482925"/>
            <a:ext cx="2370850" cy="13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585488589_0_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4000" dirty="0">
                <a:solidFill>
                  <a:srgbClr val="2FA6FF"/>
                </a:solidFill>
              </a:rPr>
              <a:t>Problémy autonomních systémů na příkladu AV</a:t>
            </a:r>
            <a:endParaRPr lang="cs-CZ" dirty="0"/>
          </a:p>
        </p:txBody>
      </p:sp>
      <p:sp>
        <p:nvSpPr>
          <p:cNvPr id="256" name="Google Shape;256;g11585488589_0_14"/>
          <p:cNvSpPr txBox="1">
            <a:spLocks noGrp="1"/>
          </p:cNvSpPr>
          <p:nvPr>
            <p:ph type="body" idx="1"/>
          </p:nvPr>
        </p:nvSpPr>
        <p:spPr>
          <a:xfrm>
            <a:off x="624362" y="1690688"/>
            <a:ext cx="11313900" cy="47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cs-CZ" sz="2400" b="1" dirty="0"/>
              <a:t>transparentnost, </a:t>
            </a:r>
            <a:r>
              <a:rPr lang="cs-CZ" sz="2400" dirty="0"/>
              <a:t>vysvětlitelnost a předpověditelnost </a:t>
            </a:r>
            <a:endParaRPr lang="cs-CZ" sz="2400" i="1" dirty="0"/>
          </a:p>
          <a:p>
            <a:pPr lvl="1" indent="-393700">
              <a:lnSpc>
                <a:spcPct val="100000"/>
              </a:lnSpc>
              <a:spcBef>
                <a:spcPts val="1000"/>
              </a:spcBef>
              <a:buSzPts val="2600"/>
            </a:pPr>
            <a:r>
              <a:rPr lang="cs-CZ" sz="2000" i="1" dirty="0"/>
              <a:t>(Budu jezdit autem, u kterého nebudu vědět proč a jak se zachová?)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cs-CZ" sz="2400" b="1" dirty="0"/>
              <a:t>spolehlivost</a:t>
            </a:r>
            <a:r>
              <a:rPr lang="cs-CZ" sz="2400" dirty="0"/>
              <a:t> </a:t>
            </a:r>
            <a:r>
              <a:rPr lang="cs-CZ" sz="2000" i="1" dirty="0"/>
              <a:t>(zdrojová data, modely učení, anomálie rozhodování)</a:t>
            </a:r>
            <a:endParaRPr lang="cs-CZ" sz="2000" i="1" dirty="0">
              <a:solidFill>
                <a:srgbClr val="4D4D4D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cs-CZ" sz="2400" b="1" dirty="0"/>
              <a:t>důvěra </a:t>
            </a:r>
            <a:r>
              <a:rPr lang="cs-CZ" sz="2000" i="1" dirty="0"/>
              <a:t>(Bude se AV chovat podle mých očekávání?)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cs-CZ" sz="2400" b="1" dirty="0"/>
              <a:t>soukromí</a:t>
            </a:r>
            <a:r>
              <a:rPr lang="cs-CZ" sz="2400" dirty="0"/>
              <a:t> </a:t>
            </a:r>
            <a:r>
              <a:rPr lang="cs-CZ" sz="2000" i="1" dirty="0"/>
              <a:t>(Kdo se dozví, kam jedu, jakým autem, jakou cestou, …)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cs-CZ" sz="2400" b="1" dirty="0"/>
              <a:t>odpovědnost</a:t>
            </a:r>
            <a:r>
              <a:rPr lang="cs-CZ" sz="2400" dirty="0"/>
              <a:t> </a:t>
            </a:r>
            <a:r>
              <a:rPr lang="cs-CZ" sz="2000" i="1" dirty="0"/>
              <a:t>(Kdo bude odpovědný za škodu?)</a:t>
            </a:r>
          </a:p>
          <a:p>
            <a:pPr indent="-393700">
              <a:lnSpc>
                <a:spcPct val="115000"/>
              </a:lnSpc>
              <a:spcBef>
                <a:spcPts val="600"/>
              </a:spcBef>
              <a:buSzPts val="2600"/>
            </a:pPr>
            <a:r>
              <a:rPr lang="cs-CZ" sz="2400" b="1" dirty="0"/>
              <a:t>úpadek schopností </a:t>
            </a:r>
            <a:r>
              <a:rPr lang="cs-CZ" sz="2400" dirty="0"/>
              <a:t>lidí závislost na technologiích </a:t>
            </a:r>
          </a:p>
          <a:p>
            <a:pPr lvl="1" indent="-393700">
              <a:lnSpc>
                <a:spcPct val="115000"/>
              </a:lnSpc>
              <a:spcBef>
                <a:spcPts val="0"/>
              </a:spcBef>
              <a:buSzPts val="2600"/>
            </a:pPr>
            <a:r>
              <a:rPr lang="cs-CZ" sz="2000" i="1" dirty="0"/>
              <a:t>(Co když autonomní vozidlo nebude fungovat?)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cs-CZ" sz="2400" b="1" dirty="0"/>
              <a:t>ztráta zážitku </a:t>
            </a:r>
            <a:r>
              <a:rPr lang="cs-CZ" sz="2400" dirty="0"/>
              <a:t>z provádění činnosti </a:t>
            </a:r>
            <a:r>
              <a:rPr lang="cs-CZ" sz="2000" i="1" dirty="0"/>
              <a:t>(ztráta radosti z řízení)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cs-CZ" sz="2400" b="1" dirty="0"/>
              <a:t>ztráta práce</a:t>
            </a:r>
            <a:r>
              <a:rPr lang="cs-CZ" sz="2400" dirty="0"/>
              <a:t> </a:t>
            </a:r>
            <a:r>
              <a:rPr lang="cs-CZ" sz="2000" i="1" dirty="0"/>
              <a:t>(řidiči na trhu práce)</a:t>
            </a:r>
            <a:endParaRPr lang="cs-CZ" sz="2400" i="1" dirty="0"/>
          </a:p>
        </p:txBody>
      </p:sp>
      <p:sp>
        <p:nvSpPr>
          <p:cNvPr id="257" name="Google Shape;257;g11585488589_0_14"/>
          <p:cNvSpPr txBox="1">
            <a:spLocks noGrp="1"/>
          </p:cNvSpPr>
          <p:nvPr>
            <p:ph type="sldNum" idx="12"/>
          </p:nvPr>
        </p:nvSpPr>
        <p:spPr>
          <a:xfrm>
            <a:off x="9195062" y="63401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mtClean="0"/>
              <a:t>10</a:t>
            </a:fld>
            <a:endParaRPr lang="cs-CZ" dirty="0"/>
          </a:p>
        </p:txBody>
      </p:sp>
      <p:sp>
        <p:nvSpPr>
          <p:cNvPr id="258" name="Google Shape;258;g11585488589_0_14"/>
          <p:cNvSpPr/>
          <p:nvPr/>
        </p:nvSpPr>
        <p:spPr>
          <a:xfrm>
            <a:off x="11216640" y="365126"/>
            <a:ext cx="518100" cy="416700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AU" sz="4000">
                <a:solidFill>
                  <a:srgbClr val="2FA6FF"/>
                </a:solidFill>
              </a:rPr>
              <a:t>Cíl výzkumu</a:t>
            </a:r>
            <a:endParaRPr/>
          </a:p>
        </p:txBody>
      </p:sp>
      <p:sp>
        <p:nvSpPr>
          <p:cNvPr id="264" name="Google Shape;264;p10"/>
          <p:cNvSpPr txBox="1">
            <a:spLocks noGrp="1"/>
          </p:cNvSpPr>
          <p:nvPr>
            <p:ph type="body" idx="1"/>
          </p:nvPr>
        </p:nvSpPr>
        <p:spPr>
          <a:xfrm>
            <a:off x="660625" y="1825625"/>
            <a:ext cx="102603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zkoumání vlivu transparentnosti, autonomie a důvěry na přijetí AI</a:t>
            </a:r>
            <a:endParaRPr sz="240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využití AV jako modelu pro studium přijetí technologie AI omezující lidskou autonomii</a:t>
            </a:r>
            <a:endParaRPr sz="240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porovnání s předchozími modely VAM</a:t>
            </a:r>
            <a:endParaRPr sz="2400"/>
          </a:p>
        </p:txBody>
      </p:sp>
      <p:sp>
        <p:nvSpPr>
          <p:cNvPr id="265" name="Google Shape;265;p10"/>
          <p:cNvSpPr txBox="1">
            <a:spLocks noGrp="1"/>
          </p:cNvSpPr>
          <p:nvPr>
            <p:ph type="sldNum" idx="12"/>
          </p:nvPr>
        </p:nvSpPr>
        <p:spPr>
          <a:xfrm>
            <a:off x="9195062" y="63401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AU"/>
              <a:t>11</a:t>
            </a:fld>
            <a:endParaRPr/>
          </a:p>
        </p:txBody>
      </p:sp>
      <p:pic>
        <p:nvPicPr>
          <p:cNvPr id="266" name="Google Shape;266;p10" descr="Goal - Free seo and web ic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6129" y="4140954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0"/>
          <p:cNvSpPr/>
          <p:nvPr/>
        </p:nvSpPr>
        <p:spPr>
          <a:xfrm>
            <a:off x="11216640" y="365126"/>
            <a:ext cx="518100" cy="416700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chemeClr val="lt1"/>
                </a:solidFill>
              </a:rPr>
              <a:t>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AU" sz="4000">
                <a:solidFill>
                  <a:srgbClr val="2FA6FF"/>
                </a:solidFill>
              </a:rPr>
              <a:t>Teoretické pozadí</a:t>
            </a:r>
            <a:endParaRPr/>
          </a:p>
        </p:txBody>
      </p:sp>
      <p:sp>
        <p:nvSpPr>
          <p:cNvPr id="273" name="Google Shape;273;p1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143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AU" sz="2420" b="1"/>
              <a:t>Model založený na hodnotě VAM </a:t>
            </a:r>
            <a:r>
              <a:rPr lang="en-AU" sz="2420"/>
              <a:t>(Kim et al., 2007) </a:t>
            </a:r>
            <a:endParaRPr sz="2420"/>
          </a:p>
          <a:p>
            <a:pPr marL="457200" lvl="0" indent="-381000" algn="l" rtl="0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klíčové prvky: užitečnost, potěšení, vnímané náklady, technická stránka</a:t>
            </a:r>
            <a:endParaRPr sz="240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účel: pochopit rozhodování a motivace spotřebitelů při koupi autonomních vozidel</a:t>
            </a:r>
            <a:endParaRPr sz="2080"/>
          </a:p>
          <a:p>
            <a:pPr marL="1143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1800"/>
              <a:buNone/>
            </a:pPr>
            <a:r>
              <a:rPr lang="en-AU" sz="2420" b="1"/>
              <a:t>Další modely přijetí: </a:t>
            </a:r>
            <a:r>
              <a:rPr lang="en-AU" sz="2420"/>
              <a:t>TAM, UTAUT-2, VAM </a:t>
            </a:r>
            <a:endParaRPr sz="2420"/>
          </a:p>
          <a:p>
            <a:pPr marL="457200" lvl="0" indent="-381000" algn="l" rtl="0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význam těchto modelů pro adopci AV a AI </a:t>
            </a:r>
            <a:endParaRPr sz="240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integrace psychologie, sociologie a technologie pro pochopení chování uživatelů</a:t>
            </a:r>
            <a:endParaRPr sz="2400"/>
          </a:p>
        </p:txBody>
      </p:sp>
      <p:sp>
        <p:nvSpPr>
          <p:cNvPr id="274" name="Google Shape;274;p12"/>
          <p:cNvSpPr txBox="1">
            <a:spLocks noGrp="1"/>
          </p:cNvSpPr>
          <p:nvPr>
            <p:ph type="sldNum" idx="12"/>
          </p:nvPr>
        </p:nvSpPr>
        <p:spPr>
          <a:xfrm>
            <a:off x="9195062" y="63401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AU"/>
              <a:t>12</a:t>
            </a:fld>
            <a:endParaRPr/>
          </a:p>
        </p:txBody>
      </p:sp>
      <p:sp>
        <p:nvSpPr>
          <p:cNvPr id="275" name="Google Shape;275;p12"/>
          <p:cNvSpPr/>
          <p:nvPr/>
        </p:nvSpPr>
        <p:spPr>
          <a:xfrm>
            <a:off x="11216640" y="365126"/>
            <a:ext cx="518100" cy="416700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chemeClr val="lt1"/>
                </a:solidFill>
              </a:rPr>
              <a:t>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128f17c3fe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AU" sz="4000">
                <a:solidFill>
                  <a:srgbClr val="2FA6FF"/>
                </a:solidFill>
              </a:rPr>
              <a:t>Klíčové konstrukty modelu VAM</a:t>
            </a:r>
            <a:endParaRPr sz="4000">
              <a:solidFill>
                <a:srgbClr val="2FA6FF"/>
              </a:solidFill>
            </a:endParaRPr>
          </a:p>
        </p:txBody>
      </p:sp>
      <p:sp>
        <p:nvSpPr>
          <p:cNvPr id="281" name="Google Shape;281;g1128f17c3fe_0_0"/>
          <p:cNvSpPr txBox="1">
            <a:spLocks noGrp="1"/>
          </p:cNvSpPr>
          <p:nvPr>
            <p:ph type="body" idx="1"/>
          </p:nvPr>
        </p:nvSpPr>
        <p:spPr>
          <a:xfrm>
            <a:off x="838193" y="1599289"/>
            <a:ext cx="9696300" cy="48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AU" sz="2400" b="1"/>
              <a:t>Užitečnost</a:t>
            </a:r>
            <a:r>
              <a:rPr lang="en-AU" sz="2400"/>
              <a:t> (Usefulness) (pozitivní vliv)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celková hodnota, kterou uživatel získává používáním technologie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AU" sz="2400" b="1"/>
              <a:t>Radost </a:t>
            </a:r>
            <a:r>
              <a:rPr lang="en-AU" sz="2400"/>
              <a:t>(Enjoyment) (pozitivní vliv)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míra, do jaké je aktivita používání produktu považována za příjemnou sama o sobě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AU" sz="2400" b="1"/>
              <a:t>Vnímané náklady </a:t>
            </a:r>
            <a:r>
              <a:rPr lang="en-AU" sz="2400"/>
              <a:t>(Perceived Fee) (negativní vliv)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vnitřní pochopení objektivní prodejní ceny produktu/služby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AU" sz="2400" b="1"/>
              <a:t>Techničnost</a:t>
            </a:r>
            <a:r>
              <a:rPr lang="en-AU" sz="2400"/>
              <a:t> (Technicality) (negativní vliv)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jak snadno se bude technologie používat</a:t>
            </a:r>
            <a:endParaRPr sz="3200"/>
          </a:p>
        </p:txBody>
      </p:sp>
      <p:sp>
        <p:nvSpPr>
          <p:cNvPr id="282" name="Google Shape;282;g1128f17c3fe_0_0"/>
          <p:cNvSpPr txBox="1">
            <a:spLocks noGrp="1"/>
          </p:cNvSpPr>
          <p:nvPr>
            <p:ph type="sldNum" idx="12"/>
          </p:nvPr>
        </p:nvSpPr>
        <p:spPr>
          <a:xfrm>
            <a:off x="9195062" y="63401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AU"/>
              <a:t>13</a:t>
            </a:fld>
            <a:endParaRPr/>
          </a:p>
        </p:txBody>
      </p:sp>
      <p:sp>
        <p:nvSpPr>
          <p:cNvPr id="283" name="Google Shape;283;g1128f17c3fe_0_0"/>
          <p:cNvSpPr/>
          <p:nvPr/>
        </p:nvSpPr>
        <p:spPr>
          <a:xfrm>
            <a:off x="11216640" y="365126"/>
            <a:ext cx="518100" cy="416700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chemeClr val="lt1"/>
                </a:solidFill>
              </a:rPr>
              <a:t>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 txBox="1">
            <a:spLocks noGrp="1"/>
          </p:cNvSpPr>
          <p:nvPr>
            <p:ph type="title"/>
          </p:nvPr>
        </p:nvSpPr>
        <p:spPr>
          <a:xfrm>
            <a:off x="70105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AU" sz="4000">
                <a:solidFill>
                  <a:srgbClr val="2FA6FF"/>
                </a:solidFill>
              </a:rPr>
              <a:t>Konstrukce specifické pro AI</a:t>
            </a:r>
            <a:endParaRPr/>
          </a:p>
        </p:txBody>
      </p:sp>
      <p:sp>
        <p:nvSpPr>
          <p:cNvPr id="289" name="Google Shape;289;p38"/>
          <p:cNvSpPr txBox="1">
            <a:spLocks noGrp="1"/>
          </p:cNvSpPr>
          <p:nvPr>
            <p:ph type="body" idx="1"/>
          </p:nvPr>
        </p:nvSpPr>
        <p:spPr>
          <a:xfrm>
            <a:off x="781215" y="1690813"/>
            <a:ext cx="10515600" cy="48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80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/>
              <a:t>Důvěra v automatizaci </a:t>
            </a:r>
            <a:r>
              <a:rPr lang="en-AU" sz="2400"/>
              <a:t>(User’s Trust in Automation)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AU" sz="2400" i="1"/>
              <a:t>Přesvědčení uživatele o spolehlivosti a předvídatelnosti systému?</a:t>
            </a:r>
            <a:endParaRPr sz="2400" i="1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AU" sz="2400" b="1"/>
              <a:t>Transparentnost AI </a:t>
            </a:r>
            <a:r>
              <a:rPr lang="en-AU" sz="2400"/>
              <a:t>(Transparency of AI)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AU" sz="2400" i="1"/>
              <a:t>Poskytování informací o vnitřních procesech systému?</a:t>
            </a:r>
            <a:endParaRPr sz="2400" i="1"/>
          </a:p>
          <a:p>
            <a:pPr marL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AU" sz="2400" b="1"/>
              <a:t>Kompatibilita</a:t>
            </a:r>
            <a:r>
              <a:rPr lang="en-AU" sz="2400"/>
              <a:t> (Compatibility of User-AI)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•"/>
            </a:pPr>
            <a:r>
              <a:rPr lang="en-AU" sz="2400" i="1"/>
              <a:t>Jak dobře technologie odpovídá hodnotám a chování uživatelů? </a:t>
            </a:r>
            <a:endParaRPr sz="2400" i="1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AU" sz="2400" b="1"/>
              <a:t>Autonomie člověka </a:t>
            </a:r>
            <a:r>
              <a:rPr lang="en-AU" sz="2400"/>
              <a:t>(Human Autonomy) 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•"/>
            </a:pPr>
            <a:r>
              <a:rPr lang="en-AU" sz="2400" i="1"/>
              <a:t>Jaká je rovnováha mezi autonomií uživatelů a automatizací?</a:t>
            </a:r>
            <a:endParaRPr sz="2400" i="1"/>
          </a:p>
        </p:txBody>
      </p:sp>
      <p:sp>
        <p:nvSpPr>
          <p:cNvPr id="290" name="Google Shape;290;p38"/>
          <p:cNvSpPr txBox="1">
            <a:spLocks noGrp="1"/>
          </p:cNvSpPr>
          <p:nvPr>
            <p:ph type="sldNum" idx="12"/>
          </p:nvPr>
        </p:nvSpPr>
        <p:spPr>
          <a:xfrm>
            <a:off x="9195062" y="63401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None/>
            </a:pPr>
            <a:fld id="{00000000-1234-1234-1234-123412341234}" type="slidenum">
              <a:rPr lang="en-AU" sz="9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14</a:t>
            </a:fld>
            <a:endParaRPr sz="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1" name="Google Shape;291;p38"/>
          <p:cNvSpPr/>
          <p:nvPr/>
        </p:nvSpPr>
        <p:spPr>
          <a:xfrm>
            <a:off x="11216640" y="365126"/>
            <a:ext cx="518100" cy="416700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chemeClr val="lt1"/>
                </a:solidFill>
              </a:rPr>
              <a:t>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g115b355ff09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275" y="1562450"/>
            <a:ext cx="7050451" cy="466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115b355ff09_0_2"/>
          <p:cNvSpPr txBox="1">
            <a:spLocks noGrp="1"/>
          </p:cNvSpPr>
          <p:nvPr>
            <p:ph type="title"/>
          </p:nvPr>
        </p:nvSpPr>
        <p:spPr>
          <a:xfrm>
            <a:off x="215975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AU" sz="4000">
                <a:solidFill>
                  <a:srgbClr val="2FA6FF"/>
                </a:solidFill>
              </a:rPr>
              <a:t>Náš výzkumný model - rozšíření AI-VAM</a:t>
            </a:r>
            <a:endParaRPr sz="4000">
              <a:solidFill>
                <a:srgbClr val="2FA6FF"/>
              </a:solidFill>
            </a:endParaRPr>
          </a:p>
        </p:txBody>
      </p:sp>
      <p:sp>
        <p:nvSpPr>
          <p:cNvPr id="298" name="Google Shape;298;g115b355ff09_0_2"/>
          <p:cNvSpPr txBox="1">
            <a:spLocks noGrp="1"/>
          </p:cNvSpPr>
          <p:nvPr>
            <p:ph type="body" idx="1"/>
          </p:nvPr>
        </p:nvSpPr>
        <p:spPr>
          <a:xfrm>
            <a:off x="154350" y="1612500"/>
            <a:ext cx="5193600" cy="48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b="1"/>
              <a:t>Původní komponenty VAM: </a:t>
            </a:r>
            <a:endParaRPr sz="2200" b="1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užitečnost, požitek, poplatky a technická stránka 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b="1"/>
              <a:t>Nové komponenty specifické pro AI:</a:t>
            </a:r>
            <a:endParaRPr sz="30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důvěra v automatizaci - transparentnost UI - kompatibilita UI s lidskou autonomií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AU" sz="2200" b="1"/>
              <a:t>Vysvětlení akceptace AI na příkladě AV: </a:t>
            </a:r>
            <a:endParaRPr sz="2200" b="1">
              <a:solidFill>
                <a:schemeClr val="accent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AV představují jedinečný případ pro přijetí uživateli 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důležitost důvěry, transparentnosti a kompatibility</a:t>
            </a:r>
            <a:endParaRPr sz="2200"/>
          </a:p>
        </p:txBody>
      </p:sp>
      <p:sp>
        <p:nvSpPr>
          <p:cNvPr id="299" name="Google Shape;299;g115b355ff09_0_2"/>
          <p:cNvSpPr txBox="1">
            <a:spLocks noGrp="1"/>
          </p:cNvSpPr>
          <p:nvPr>
            <p:ph type="sldNum" idx="12"/>
          </p:nvPr>
        </p:nvSpPr>
        <p:spPr>
          <a:xfrm>
            <a:off x="9195062" y="63401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  <p:sp>
        <p:nvSpPr>
          <p:cNvPr id="300" name="Google Shape;300;g115b355ff09_0_2"/>
          <p:cNvSpPr/>
          <p:nvPr/>
        </p:nvSpPr>
        <p:spPr>
          <a:xfrm>
            <a:off x="5347975" y="4919950"/>
            <a:ext cx="4937100" cy="1420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115b355ff09_0_2"/>
          <p:cNvSpPr/>
          <p:nvPr/>
        </p:nvSpPr>
        <p:spPr>
          <a:xfrm>
            <a:off x="11216640" y="365126"/>
            <a:ext cx="518100" cy="416700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chemeClr val="lt1"/>
                </a:solidFill>
              </a:rPr>
              <a:t>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AU" sz="4000">
                <a:solidFill>
                  <a:srgbClr val="2FA6FF"/>
                </a:solidFill>
              </a:rPr>
              <a:t>Metodika</a:t>
            </a:r>
            <a:endParaRPr/>
          </a:p>
        </p:txBody>
      </p:sp>
      <p:sp>
        <p:nvSpPr>
          <p:cNvPr id="307" name="Google Shape;307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návrh průzkumu založený na modelech VAM a TAM </a:t>
            </a:r>
            <a:endParaRPr sz="240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pětibodová Likertova škála pro odpovědi </a:t>
            </a:r>
            <a:endParaRPr sz="240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fokusní skupiny: studenti Vysoké školy ekonomické v Praze a následně větší vzorek z Indie (276 respondentů)</a:t>
            </a:r>
            <a:endParaRPr sz="2400"/>
          </a:p>
        </p:txBody>
      </p:sp>
      <p:sp>
        <p:nvSpPr>
          <p:cNvPr id="308" name="Google Shape;308;p39"/>
          <p:cNvSpPr txBox="1">
            <a:spLocks noGrp="1"/>
          </p:cNvSpPr>
          <p:nvPr>
            <p:ph type="sldNum" idx="12"/>
          </p:nvPr>
        </p:nvSpPr>
        <p:spPr>
          <a:xfrm>
            <a:off x="9195062" y="63401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  <p:sp>
        <p:nvSpPr>
          <p:cNvPr id="309" name="Google Shape;309;p39"/>
          <p:cNvSpPr/>
          <p:nvPr/>
        </p:nvSpPr>
        <p:spPr>
          <a:xfrm>
            <a:off x="11216640" y="365126"/>
            <a:ext cx="518100" cy="416700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chemeClr val="lt1"/>
                </a:solidFill>
              </a:rPr>
              <a:t>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5050" y="4031725"/>
            <a:ext cx="2308451" cy="230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"/>
          <p:cNvSpPr txBox="1">
            <a:spLocks noGrp="1"/>
          </p:cNvSpPr>
          <p:nvPr>
            <p:ph type="body" idx="1"/>
          </p:nvPr>
        </p:nvSpPr>
        <p:spPr>
          <a:xfrm>
            <a:off x="1358538" y="8342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AU" sz="4000" b="0">
                <a:solidFill>
                  <a:srgbClr val="2FA6FF"/>
                </a:solidFill>
              </a:rPr>
              <a:t>Analýza</a:t>
            </a:r>
            <a:r>
              <a:rPr lang="en-AU" sz="4400" b="0"/>
              <a:t> </a:t>
            </a:r>
            <a:r>
              <a:rPr lang="en-AU" sz="4000" b="0">
                <a:solidFill>
                  <a:srgbClr val="2FA6FF"/>
                </a:solidFill>
              </a:rPr>
              <a:t>dat</a:t>
            </a:r>
            <a:endParaRPr sz="4000" b="0">
              <a:solidFill>
                <a:srgbClr val="2FA6FF"/>
              </a:solidFill>
            </a:endParaRPr>
          </a:p>
        </p:txBody>
      </p:sp>
      <p:sp>
        <p:nvSpPr>
          <p:cNvPr id="316" name="Google Shape;3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/>
              <a:t>17</a:t>
            </a:fld>
            <a:endParaRPr/>
          </a:p>
        </p:txBody>
      </p:sp>
      <p:sp>
        <p:nvSpPr>
          <p:cNvPr id="317" name="Google Shape;317;p15"/>
          <p:cNvSpPr/>
          <p:nvPr/>
        </p:nvSpPr>
        <p:spPr>
          <a:xfrm>
            <a:off x="11216640" y="365126"/>
            <a:ext cx="518100" cy="416700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chemeClr val="lt1"/>
                </a:solidFill>
              </a:rPr>
              <a:t>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 txBox="1">
            <a:spLocks noGrp="1"/>
          </p:cNvSpPr>
          <p:nvPr>
            <p:ph type="body" idx="2"/>
          </p:nvPr>
        </p:nvSpPr>
        <p:spPr>
          <a:xfrm>
            <a:off x="449925" y="1988650"/>
            <a:ext cx="4989000" cy="473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Exploratory Data Analysis (EDA) </a:t>
            </a:r>
            <a:endParaRPr sz="240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PLS-SEM (Partial Least Squares Structural Equation Modelling) </a:t>
            </a:r>
            <a:endParaRPr sz="240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bootstrapping pro řešení malé velikosti vzorku </a:t>
            </a:r>
            <a:endParaRPr sz="240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odstranění nevýznamných otázek</a:t>
            </a:r>
            <a:endParaRPr sz="2600" b="1"/>
          </a:p>
        </p:txBody>
      </p:sp>
      <p:sp>
        <p:nvSpPr>
          <p:cNvPr id="319" name="Google Shape;319;p15"/>
          <p:cNvSpPr txBox="1">
            <a:spLocks noGrp="1"/>
          </p:cNvSpPr>
          <p:nvPr>
            <p:ph type="body" idx="3"/>
          </p:nvPr>
        </p:nvSpPr>
        <p:spPr>
          <a:xfrm>
            <a:off x="6679675" y="729388"/>
            <a:ext cx="51831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AU" sz="4000" b="0">
                <a:solidFill>
                  <a:srgbClr val="2FA6FF"/>
                </a:solidFill>
              </a:rPr>
              <a:t>Výsledky</a:t>
            </a:r>
            <a:endParaRPr sz="4000" b="0">
              <a:solidFill>
                <a:srgbClr val="2FA6FF"/>
              </a:solidFill>
            </a:endParaRPr>
          </a:p>
        </p:txBody>
      </p:sp>
      <p:sp>
        <p:nvSpPr>
          <p:cNvPr id="320" name="Google Shape;320;p15"/>
          <p:cNvSpPr txBox="1">
            <a:spLocks noGrp="1"/>
          </p:cNvSpPr>
          <p:nvPr>
            <p:ph type="body" idx="4"/>
          </p:nvPr>
        </p:nvSpPr>
        <p:spPr>
          <a:xfrm>
            <a:off x="6679675" y="1988650"/>
            <a:ext cx="5391300" cy="473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koeficient determinace (R2) = 46,8 % (vyšší než původní VAM 35,9 %) </a:t>
            </a:r>
            <a:endParaRPr sz="240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silný vliv transparentnosti UI na důvěru a kompatibilitu </a:t>
            </a:r>
            <a:endParaRPr sz="240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signifikantní vliv důvěry a kompatibility na záměr přijmout AV</a:t>
            </a:r>
            <a:endParaRPr sz="2400"/>
          </a:p>
        </p:txBody>
      </p:sp>
      <p:sp>
        <p:nvSpPr>
          <p:cNvPr id="321" name="Google Shape;321;p15"/>
          <p:cNvSpPr/>
          <p:nvPr/>
        </p:nvSpPr>
        <p:spPr>
          <a:xfrm>
            <a:off x="5379450" y="2475450"/>
            <a:ext cx="1300200" cy="1907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DA9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122601" y="227560"/>
            <a:ext cx="29623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AU" sz="4000">
                <a:solidFill>
                  <a:srgbClr val="2FA6FF"/>
                </a:solidFill>
              </a:rPr>
              <a:t>Model with</a:t>
            </a:r>
            <a:r>
              <a:rPr lang="en-AU"/>
              <a:t> </a:t>
            </a:r>
            <a:r>
              <a:rPr lang="en-AU" sz="4000">
                <a:solidFill>
                  <a:srgbClr val="2FA6FF"/>
                </a:solidFill>
              </a:rPr>
              <a:t>results</a:t>
            </a:r>
            <a:endParaRPr/>
          </a:p>
        </p:txBody>
      </p:sp>
      <p:sp>
        <p:nvSpPr>
          <p:cNvPr id="327" name="Google Shape;327;p19"/>
          <p:cNvSpPr txBox="1">
            <a:spLocks noGrp="1"/>
          </p:cNvSpPr>
          <p:nvPr>
            <p:ph type="sldNum" idx="12"/>
          </p:nvPr>
        </p:nvSpPr>
        <p:spPr>
          <a:xfrm>
            <a:off x="9168950" y="638650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AU"/>
              <a:t>18</a:t>
            </a:fld>
            <a:endParaRPr/>
          </a:p>
        </p:txBody>
      </p:sp>
      <p:pic>
        <p:nvPicPr>
          <p:cNvPr id="328" name="Google Shape;328;p19" descr="Obsah obrázku text, diagram, snímek obrazovky, mapa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0170" y="369117"/>
            <a:ext cx="8456177" cy="6488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9"/>
          <p:cNvSpPr/>
          <p:nvPr/>
        </p:nvSpPr>
        <p:spPr>
          <a:xfrm>
            <a:off x="11216640" y="365126"/>
            <a:ext cx="518100" cy="416700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chemeClr val="lt1"/>
                </a:solidFill>
              </a:rPr>
              <a:t>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AU" sz="4000">
                <a:solidFill>
                  <a:srgbClr val="2FA6FF"/>
                </a:solidFill>
              </a:rPr>
              <a:t>Závěr</a:t>
            </a:r>
            <a:r>
              <a:rPr lang="en-AU"/>
              <a:t> </a:t>
            </a:r>
            <a:r>
              <a:rPr lang="en-AU" sz="4000">
                <a:solidFill>
                  <a:srgbClr val="2FA6FF"/>
                </a:solidFill>
              </a:rPr>
              <a:t>a budoucí výzkum</a:t>
            </a:r>
            <a:endParaRPr sz="4000">
              <a:solidFill>
                <a:srgbClr val="2FA6FF"/>
              </a:solidFill>
            </a:endParaRPr>
          </a:p>
        </p:txBody>
      </p:sp>
      <p:sp>
        <p:nvSpPr>
          <p:cNvPr id="335" name="Google Shape;335;p17"/>
          <p:cNvSpPr txBox="1">
            <a:spLocks noGrp="1"/>
          </p:cNvSpPr>
          <p:nvPr>
            <p:ph type="body" idx="1"/>
          </p:nvPr>
        </p:nvSpPr>
        <p:spPr>
          <a:xfrm>
            <a:off x="419250" y="1528525"/>
            <a:ext cx="11315700" cy="5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AU" sz="2400" dirty="0" err="1"/>
              <a:t>Rozšířený</a:t>
            </a:r>
            <a:r>
              <a:rPr lang="en-AU" sz="2400" dirty="0"/>
              <a:t> model AI-VAM </a:t>
            </a:r>
            <a:r>
              <a:rPr lang="en-AU" sz="2400" dirty="0" err="1"/>
              <a:t>poskytuje</a:t>
            </a:r>
            <a:r>
              <a:rPr lang="en-AU" sz="2400" dirty="0"/>
              <a:t> </a:t>
            </a:r>
            <a:r>
              <a:rPr lang="en-AU" sz="2400" dirty="0" err="1"/>
              <a:t>lepší</a:t>
            </a:r>
            <a:r>
              <a:rPr lang="en-AU" sz="2400" dirty="0"/>
              <a:t> </a:t>
            </a:r>
            <a:r>
              <a:rPr lang="en-AU" sz="2400" dirty="0" err="1"/>
              <a:t>vysvětlení</a:t>
            </a:r>
            <a:r>
              <a:rPr lang="en-AU" sz="2400" dirty="0"/>
              <a:t> pro </a:t>
            </a:r>
            <a:r>
              <a:rPr lang="en-AU" sz="2400" dirty="0" err="1"/>
              <a:t>přijetí</a:t>
            </a:r>
            <a:r>
              <a:rPr lang="en-AU" sz="2400" dirty="0"/>
              <a:t> AI (</a:t>
            </a:r>
            <a:r>
              <a:rPr lang="en-AU" sz="2400" dirty="0" err="1"/>
              <a:t>případ</a:t>
            </a:r>
            <a:r>
              <a:rPr lang="en-AU" sz="2400" dirty="0"/>
              <a:t> AV) .</a:t>
            </a:r>
            <a:endParaRPr sz="24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 dirty="0" err="1"/>
              <a:t>Důležitost</a:t>
            </a:r>
            <a:r>
              <a:rPr lang="en-AU" sz="2400" dirty="0"/>
              <a:t> </a:t>
            </a:r>
            <a:r>
              <a:rPr lang="en-AU" sz="2400" dirty="0" err="1"/>
              <a:t>transparentnosti</a:t>
            </a:r>
            <a:r>
              <a:rPr lang="en-AU" sz="2400" dirty="0"/>
              <a:t>, </a:t>
            </a:r>
            <a:r>
              <a:rPr lang="en-AU" sz="2400" dirty="0" err="1"/>
              <a:t>důvěry</a:t>
            </a:r>
            <a:r>
              <a:rPr lang="en-AU" sz="2400" dirty="0"/>
              <a:t>, </a:t>
            </a:r>
            <a:r>
              <a:rPr lang="en-AU" sz="2400" dirty="0" err="1"/>
              <a:t>autonomie</a:t>
            </a:r>
            <a:r>
              <a:rPr lang="en-AU" sz="2400" dirty="0"/>
              <a:t> a </a:t>
            </a:r>
            <a:r>
              <a:rPr lang="en-AU" sz="2400" dirty="0" err="1"/>
              <a:t>kompatibility</a:t>
            </a:r>
            <a:r>
              <a:rPr lang="en-AU" sz="2400" dirty="0"/>
              <a:t> </a:t>
            </a:r>
            <a:r>
              <a:rPr lang="en-AU" sz="2400" dirty="0" err="1"/>
              <a:t>při</a:t>
            </a:r>
            <a:r>
              <a:rPr lang="en-AU" sz="2400" dirty="0"/>
              <a:t> </a:t>
            </a:r>
            <a:r>
              <a:rPr lang="en-AU" sz="2400" dirty="0" err="1"/>
              <a:t>přijímání</a:t>
            </a:r>
            <a:r>
              <a:rPr lang="en-AU" sz="2400" dirty="0"/>
              <a:t> AI.</a:t>
            </a:r>
            <a:endParaRPr sz="2400" dirty="0"/>
          </a:p>
          <a:p>
            <a:pPr marL="457200" lvl="0" indent="0" algn="l" rtl="0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l" rtl="0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l" rtl="0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ts val="2400"/>
              <a:buChar char="•"/>
            </a:pPr>
            <a:r>
              <a:rPr lang="en-AU" sz="2400" dirty="0" err="1"/>
              <a:t>Člověk</a:t>
            </a:r>
            <a:r>
              <a:rPr lang="en-AU" sz="2400" dirty="0"/>
              <a:t> a </a:t>
            </a:r>
            <a:r>
              <a:rPr lang="en-AU" sz="2400" dirty="0" err="1"/>
              <a:t>jeho</a:t>
            </a:r>
            <a:r>
              <a:rPr lang="en-AU" sz="2400" dirty="0"/>
              <a:t> “</a:t>
            </a:r>
            <a:r>
              <a:rPr lang="en-AU" sz="2400" dirty="0" err="1"/>
              <a:t>pocit</a:t>
            </a:r>
            <a:r>
              <a:rPr lang="en-AU" sz="2400" dirty="0"/>
              <a:t>” z “</a:t>
            </a:r>
            <a:r>
              <a:rPr lang="en-AU" sz="2400" dirty="0" err="1"/>
              <a:t>hodnot</a:t>
            </a:r>
            <a:r>
              <a:rPr lang="en-AU" sz="2400" dirty="0"/>
              <a:t>” a </a:t>
            </a:r>
            <a:r>
              <a:rPr lang="en-AU" sz="2400" dirty="0" err="1"/>
              <a:t>spolupráce</a:t>
            </a:r>
            <a:r>
              <a:rPr lang="en-AU" sz="2400" dirty="0"/>
              <a:t> se </a:t>
            </a:r>
            <a:r>
              <a:rPr lang="en-AU" sz="2400" dirty="0" err="1"/>
              <a:t>strojem</a:t>
            </a:r>
            <a:r>
              <a:rPr lang="en-AU" sz="2400" dirty="0"/>
              <a:t> (AI Alignment &amp; HMI) </a:t>
            </a:r>
            <a:r>
              <a:rPr lang="en-AU" sz="2400" dirty="0" err="1"/>
              <a:t>bude</a:t>
            </a:r>
            <a:r>
              <a:rPr lang="en-AU" sz="2400" dirty="0"/>
              <a:t> </a:t>
            </a:r>
            <a:r>
              <a:rPr lang="en-AU" sz="2400" dirty="0" err="1"/>
              <a:t>rozhodující</a:t>
            </a:r>
            <a:r>
              <a:rPr lang="en-AU" sz="2400" dirty="0"/>
              <a:t> pro </a:t>
            </a:r>
            <a:r>
              <a:rPr lang="en-AU" sz="2400" dirty="0" err="1"/>
              <a:t>akceptaci</a:t>
            </a:r>
            <a:r>
              <a:rPr lang="en-AU" sz="2400" dirty="0"/>
              <a:t> </a:t>
            </a:r>
            <a:r>
              <a:rPr lang="en-AU" sz="2400" dirty="0" err="1"/>
              <a:t>nových</a:t>
            </a:r>
            <a:r>
              <a:rPr lang="en-AU" sz="2400" dirty="0"/>
              <a:t> AI </a:t>
            </a:r>
            <a:r>
              <a:rPr lang="en-AU" sz="2400" dirty="0" err="1"/>
              <a:t>technologií</a:t>
            </a:r>
            <a:r>
              <a:rPr lang="en-AU" sz="2400" dirty="0"/>
              <a:t>.</a:t>
            </a:r>
            <a:endParaRPr sz="24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 i="1" dirty="0" err="1"/>
              <a:t>Provádíme</a:t>
            </a:r>
            <a:r>
              <a:rPr lang="en-AU" sz="2400" i="1" dirty="0"/>
              <a:t> </a:t>
            </a:r>
            <a:r>
              <a:rPr lang="en-AU" sz="2400" i="1" dirty="0" err="1"/>
              <a:t>další</a:t>
            </a:r>
            <a:r>
              <a:rPr lang="en-AU" sz="2400" i="1" dirty="0"/>
              <a:t> </a:t>
            </a:r>
            <a:r>
              <a:rPr lang="en-AU" sz="2400" i="1" dirty="0" err="1"/>
              <a:t>výzkum</a:t>
            </a:r>
            <a:r>
              <a:rPr lang="en-AU" sz="2400" i="1" dirty="0"/>
              <a:t> </a:t>
            </a:r>
            <a:r>
              <a:rPr lang="en-AU" sz="2400" i="1" dirty="0" err="1"/>
              <a:t>ve</a:t>
            </a:r>
            <a:r>
              <a:rPr lang="en-AU" sz="2400" i="1" dirty="0"/>
              <a:t> </a:t>
            </a:r>
            <a:r>
              <a:rPr lang="en-AU" sz="2400" i="1" dirty="0" err="1"/>
              <a:t>větším</a:t>
            </a:r>
            <a:r>
              <a:rPr lang="en-AU" sz="2400" i="1" dirty="0"/>
              <a:t> AI-HMI </a:t>
            </a:r>
            <a:r>
              <a:rPr lang="en-AU" sz="2400" i="1" dirty="0" err="1"/>
              <a:t>kontextu</a:t>
            </a:r>
            <a:r>
              <a:rPr lang="en-AU" sz="2400" i="1" dirty="0"/>
              <a:t> a </a:t>
            </a:r>
            <a:r>
              <a:rPr lang="en-AU" sz="2400" i="1" dirty="0" err="1"/>
              <a:t>na</a:t>
            </a:r>
            <a:r>
              <a:rPr lang="en-AU" sz="2400" i="1" dirty="0"/>
              <a:t> </a:t>
            </a:r>
            <a:r>
              <a:rPr lang="en-AU" sz="2400" i="1" dirty="0" err="1"/>
              <a:t>různých</a:t>
            </a:r>
            <a:r>
              <a:rPr lang="en-AU" sz="2400" i="1" dirty="0"/>
              <a:t> </a:t>
            </a:r>
            <a:r>
              <a:rPr lang="en-AU" sz="2400" i="1" dirty="0" err="1"/>
              <a:t>zákaznických</a:t>
            </a:r>
            <a:r>
              <a:rPr lang="en-AU" sz="2400" i="1" dirty="0"/>
              <a:t> </a:t>
            </a:r>
            <a:r>
              <a:rPr lang="en-AU" sz="2400" i="1" dirty="0" err="1"/>
              <a:t>skupinách</a:t>
            </a:r>
            <a:endParaRPr sz="2400" i="1" dirty="0"/>
          </a:p>
        </p:txBody>
      </p:sp>
      <p:sp>
        <p:nvSpPr>
          <p:cNvPr id="336" name="Google Shape;336;p17"/>
          <p:cNvSpPr txBox="1">
            <a:spLocks noGrp="1"/>
          </p:cNvSpPr>
          <p:nvPr>
            <p:ph type="sldNum" idx="12"/>
          </p:nvPr>
        </p:nvSpPr>
        <p:spPr>
          <a:xfrm>
            <a:off x="9195062" y="63401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AU"/>
              <a:t>19</a:t>
            </a:fld>
            <a:endParaRPr/>
          </a:p>
        </p:txBody>
      </p:sp>
      <p:sp>
        <p:nvSpPr>
          <p:cNvPr id="337" name="Google Shape;337;p17"/>
          <p:cNvSpPr/>
          <p:nvPr/>
        </p:nvSpPr>
        <p:spPr>
          <a:xfrm>
            <a:off x="11216640" y="365126"/>
            <a:ext cx="518100" cy="416700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chemeClr val="lt1"/>
                </a:solidFill>
              </a:rPr>
              <a:t>R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825" y="2864421"/>
            <a:ext cx="2226600" cy="19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A6FF"/>
              </a:buClr>
              <a:buSzPts val="4000"/>
              <a:buFont typeface="Calibri"/>
              <a:buNone/>
            </a:pPr>
            <a:r>
              <a:rPr lang="en-AU" sz="4000">
                <a:solidFill>
                  <a:srgbClr val="2FA6FF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Agenda</a:t>
            </a:r>
            <a:r>
              <a:rPr lang="en-AU" sz="4000">
                <a:solidFill>
                  <a:srgbClr val="2FA6FF"/>
                </a:solidFill>
                <a:latin typeface="Calibri"/>
                <a:ea typeface="Calibri"/>
                <a:cs typeface="Calibri"/>
                <a:sym typeface="Calibri"/>
              </a:rPr>
              <a:t> 									</a:t>
            </a:r>
            <a:endParaRPr sz="4000">
              <a:solidFill>
                <a:srgbClr val="2FA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"/>
          <p:cNvSpPr txBox="1">
            <a:spLocks noGrp="1"/>
          </p:cNvSpPr>
          <p:nvPr>
            <p:ph type="body" idx="1"/>
          </p:nvPr>
        </p:nvSpPr>
        <p:spPr>
          <a:xfrm>
            <a:off x="838200" y="1970075"/>
            <a:ext cx="10965000" cy="4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AU" sz="2400" b="1" dirty="0" err="1">
                <a:latin typeface="Calibri"/>
                <a:ea typeface="Calibri"/>
                <a:cs typeface="Calibri"/>
                <a:sym typeface="Calibri"/>
              </a:rPr>
              <a:t>Úvod</a:t>
            </a:r>
            <a:r>
              <a:rPr lang="en-AU" sz="2400" b="1" dirty="0"/>
              <a:t> </a:t>
            </a:r>
            <a:r>
              <a:rPr lang="en-AU" sz="2400" dirty="0"/>
              <a:t>       	-</a:t>
            </a:r>
            <a:r>
              <a:rPr lang="en-AU" sz="2400" b="1" dirty="0"/>
              <a:t> </a:t>
            </a: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ŠKODA a LAB </a:t>
            </a:r>
            <a:r>
              <a:rPr lang="en-AU" sz="2400" dirty="0" err="1"/>
              <a:t>spolupráce</a:t>
            </a: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AU" sz="2400" dirty="0" err="1">
                <a:latin typeface="Calibri"/>
                <a:ea typeface="Calibri"/>
                <a:cs typeface="Calibri"/>
                <a:sym typeface="Calibri"/>
              </a:rPr>
              <a:t>Výzkumné</a:t>
            </a: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400" dirty="0" err="1">
                <a:latin typeface="Calibri"/>
                <a:ea typeface="Calibri"/>
                <a:cs typeface="Calibri"/>
                <a:sym typeface="Calibri"/>
              </a:rPr>
              <a:t>oblasti</a:t>
            </a: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 AV</a:t>
            </a:r>
            <a:r>
              <a:rPr lang="en-AU" sz="2400" dirty="0"/>
              <a:t> vs AI </a:t>
            </a:r>
            <a:r>
              <a:rPr lang="en-AU" sz="2400" dirty="0" err="1"/>
              <a:t>etika</a:t>
            </a:r>
            <a:endParaRPr dirty="0"/>
          </a:p>
          <a:p>
            <a:pPr marL="457200" lvl="0" indent="-457200" algn="l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AU" sz="2400" b="1" dirty="0">
                <a:latin typeface="Calibri"/>
                <a:ea typeface="Calibri"/>
                <a:cs typeface="Calibri"/>
                <a:sym typeface="Calibri"/>
              </a:rPr>
              <a:t>TAM 	</a:t>
            </a:r>
            <a:r>
              <a:rPr lang="en-AU" sz="2400" dirty="0"/>
              <a:t>-</a:t>
            </a:r>
            <a:r>
              <a:rPr lang="en-AU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400" dirty="0" err="1"/>
              <a:t>v</a:t>
            </a:r>
            <a:r>
              <a:rPr lang="en-AU" sz="2400" dirty="0" err="1">
                <a:latin typeface="Calibri"/>
                <a:ea typeface="Calibri"/>
                <a:cs typeface="Calibri"/>
                <a:sym typeface="Calibri"/>
              </a:rPr>
              <a:t>ýzkumný</a:t>
            </a: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 model </a:t>
            </a:r>
            <a:r>
              <a:rPr lang="en-AU" sz="2400" dirty="0" err="1">
                <a:latin typeface="Calibri"/>
                <a:ea typeface="Calibri"/>
                <a:cs typeface="Calibri"/>
                <a:sym typeface="Calibri"/>
              </a:rPr>
              <a:t>adopce</a:t>
            </a: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 AI </a:t>
            </a:r>
            <a:r>
              <a:rPr lang="en-AU" sz="2400" dirty="0" err="1">
                <a:latin typeface="Calibri"/>
                <a:ea typeface="Calibri"/>
                <a:cs typeface="Calibri"/>
                <a:sym typeface="Calibri"/>
              </a:rPr>
              <a:t>technologie</a:t>
            </a: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 (AV)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AU" sz="2400" b="1" dirty="0" err="1">
                <a:latin typeface="Calibri"/>
                <a:ea typeface="Calibri"/>
                <a:cs typeface="Calibri"/>
                <a:sym typeface="Calibri"/>
              </a:rPr>
              <a:t>Shrnutí</a:t>
            </a:r>
            <a:r>
              <a:rPr lang="en-AU" sz="2400" b="1" dirty="0"/>
              <a:t>    	</a:t>
            </a: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AU" sz="2400" dirty="0" err="1">
                <a:latin typeface="Calibri"/>
                <a:ea typeface="Calibri"/>
                <a:cs typeface="Calibri"/>
                <a:sym typeface="Calibri"/>
              </a:rPr>
              <a:t>diskuse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"/>
          <p:cNvSpPr txBox="1">
            <a:spLocks noGrp="1"/>
          </p:cNvSpPr>
          <p:nvPr>
            <p:ph type="sldNum" idx="12"/>
          </p:nvPr>
        </p:nvSpPr>
        <p:spPr>
          <a:xfrm>
            <a:off x="9195062" y="63401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AU"/>
              <a:t>2</a:t>
            </a:fld>
            <a:endParaRPr/>
          </a:p>
        </p:txBody>
      </p:sp>
      <p:pic>
        <p:nvPicPr>
          <p:cNvPr id="168" name="Google Shape;16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4775" y="4254125"/>
            <a:ext cx="2086051" cy="208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d539b8444b_0_6"/>
          <p:cNvSpPr txBox="1">
            <a:spLocks noGrp="1"/>
          </p:cNvSpPr>
          <p:nvPr>
            <p:ph type="ctrTitle"/>
          </p:nvPr>
        </p:nvSpPr>
        <p:spPr>
          <a:xfrm>
            <a:off x="1524000" y="2490036"/>
            <a:ext cx="91440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SzPts val="6000"/>
              <a:buNone/>
            </a:pPr>
            <a:r>
              <a:rPr lang="en-AU" sz="4800" b="1"/>
              <a:t>Diskuse</a:t>
            </a:r>
            <a:r>
              <a:rPr lang="en-AU" sz="4800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b="1">
              <a:solidFill>
                <a:srgbClr val="199C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2d539b8444b_0_6"/>
          <p:cNvSpPr txBox="1">
            <a:spLocks noGrp="1"/>
          </p:cNvSpPr>
          <p:nvPr>
            <p:ph type="subTitle" idx="1"/>
          </p:nvPr>
        </p:nvSpPr>
        <p:spPr>
          <a:xfrm>
            <a:off x="2260675" y="5288376"/>
            <a:ext cx="94011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AU" sz="1600">
                <a:solidFill>
                  <a:srgbClr val="199CFF"/>
                </a:solidFill>
                <a:latin typeface="Arial"/>
                <a:ea typeface="Arial"/>
                <a:cs typeface="Arial"/>
                <a:sym typeface="Arial"/>
              </a:rPr>
              <a:t>Ing. Richard A. Novak, Ph.D.</a:t>
            </a:r>
            <a:endParaRPr sz="1600">
              <a:solidFill>
                <a:srgbClr val="199C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AU" sz="1600">
                <a:solidFill>
                  <a:srgbClr val="199CFF"/>
                </a:solidFill>
                <a:latin typeface="Arial"/>
                <a:ea typeface="Arial"/>
                <a:cs typeface="Arial"/>
                <a:sym typeface="Arial"/>
              </a:rPr>
              <a:t>Mgr. Ing. Tomáš Sigmund, Ph.D.</a:t>
            </a:r>
            <a:endParaRPr sz="1600">
              <a:solidFill>
                <a:srgbClr val="199C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AU" sz="1500" i="1">
                <a:latin typeface="Arial"/>
                <a:ea typeface="Arial"/>
                <a:cs typeface="Arial"/>
                <a:sym typeface="Arial"/>
              </a:rPr>
              <a:t>a kolektiv studentů Prague Data Ethics Lab</a:t>
            </a:r>
            <a:endParaRPr sz="1500" i="1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400" i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g2d539b8444b_0_6" descr="Logo VŠE – Oddělení Public Relations – Vysoká škola ekonomická v Praz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575" y="558000"/>
            <a:ext cx="4634297" cy="110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2d539b8444b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50" y="5066775"/>
            <a:ext cx="2580173" cy="123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2d539b8444b_0_6" descr="Obsah obrázku text, Grafika, grafický design, logo&#10;&#10;Popis byl vytvořen automaticky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7425" y="482925"/>
            <a:ext cx="2370850" cy="13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259894af5_0_8"/>
          <p:cNvSpPr/>
          <p:nvPr/>
        </p:nvSpPr>
        <p:spPr>
          <a:xfrm>
            <a:off x="8105489" y="1198888"/>
            <a:ext cx="3926001" cy="5611980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FBFBF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11259894af5_0_8"/>
          <p:cNvSpPr/>
          <p:nvPr/>
        </p:nvSpPr>
        <p:spPr>
          <a:xfrm>
            <a:off x="4125590" y="1198894"/>
            <a:ext cx="3664500" cy="5612100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D8E2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1259894af5_0_8"/>
          <p:cNvSpPr/>
          <p:nvPr/>
        </p:nvSpPr>
        <p:spPr>
          <a:xfrm>
            <a:off x="222366" y="1193500"/>
            <a:ext cx="3587700" cy="5612100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highlight>
                <a:srgbClr val="D8E2F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1259894af5_0_8"/>
          <p:cNvSpPr txBox="1">
            <a:spLocks noGrp="1"/>
          </p:cNvSpPr>
          <p:nvPr>
            <p:ph type="title"/>
          </p:nvPr>
        </p:nvSpPr>
        <p:spPr>
          <a:xfrm>
            <a:off x="222375" y="240376"/>
            <a:ext cx="105156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A6FF"/>
              </a:buClr>
              <a:buSzPts val="4000"/>
              <a:buFont typeface="Calibri"/>
              <a:buNone/>
            </a:pPr>
            <a:r>
              <a:rPr lang="en-AU" sz="4000">
                <a:solidFill>
                  <a:srgbClr val="2FA6FF"/>
                </a:solidFill>
                <a:latin typeface="Calibri"/>
                <a:ea typeface="Calibri"/>
                <a:cs typeface="Calibri"/>
                <a:sym typeface="Calibri"/>
              </a:rPr>
              <a:t>Spolupráce ŠKODA AUTO x Prague Data Ethics Lab</a:t>
            </a:r>
            <a:endParaRPr sz="4000">
              <a:solidFill>
                <a:srgbClr val="2FA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1259894af5_0_8"/>
          <p:cNvSpPr txBox="1"/>
          <p:nvPr/>
        </p:nvSpPr>
        <p:spPr>
          <a:xfrm>
            <a:off x="378329" y="1415266"/>
            <a:ext cx="3008700" cy="10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 vs AI ethics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AU" sz="20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A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utonomní </a:t>
            </a:r>
            <a:r>
              <a:rPr lang="en-AU" sz="2000"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A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ozidla a Technologický kontext </a:t>
            </a:r>
            <a:r>
              <a:rPr lang="en-AU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11259894af5_0_8"/>
          <p:cNvSpPr txBox="1">
            <a:spLocks noGrp="1"/>
          </p:cNvSpPr>
          <p:nvPr>
            <p:ph type="sldNum" idx="12"/>
          </p:nvPr>
        </p:nvSpPr>
        <p:spPr>
          <a:xfrm>
            <a:off x="9195062" y="63401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11259894af5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304" y="2826432"/>
            <a:ext cx="1834751" cy="182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1259894af5_0_8" descr="Emerging Tech: Exploring the Technology Adoption Cur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6337" y="3149147"/>
            <a:ext cx="3242901" cy="149049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1259894af5_0_8"/>
          <p:cNvSpPr txBox="1"/>
          <p:nvPr/>
        </p:nvSpPr>
        <p:spPr>
          <a:xfrm>
            <a:off x="4287475" y="1359925"/>
            <a:ext cx="3286800" cy="14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</a:t>
            </a:r>
            <a:endParaRPr sz="2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A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Technologické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Adopční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Modely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AI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A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Uživatelský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výzkum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</a:t>
            </a:r>
            <a:r>
              <a:rPr lang="en-AU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11259894af5_0_8"/>
          <p:cNvSpPr txBox="1"/>
          <p:nvPr/>
        </p:nvSpPr>
        <p:spPr>
          <a:xfrm>
            <a:off x="8105625" y="1453025"/>
            <a:ext cx="3832200" cy="13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&amp; HMI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A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Sběr a využití dat z AV</a:t>
            </a:r>
            <a:endParaRPr sz="160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A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LLM jako DSS pro ovládání AV </a:t>
            </a:r>
            <a:r>
              <a:rPr lang="en-AU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g11259894af5_0_8" descr="Data icon - Free download on Iconfind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7125" y="3149224"/>
            <a:ext cx="1490400" cy="14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11259894af5_0_8" descr="Llm Images – Browse 16,143 Stock Photos, Vectors, and Video | Adobe Stoc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55976" y="3149253"/>
            <a:ext cx="1490400" cy="1490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11259894af5_0_8" descr="Mgr. Ing. Tomáš Sigmund, Ph.D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7952" y="5088056"/>
            <a:ext cx="1074444" cy="1074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1259894af5_0_8" descr="Ing. Richard A. Novák, Ph.D.    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9351" y="5088057"/>
            <a:ext cx="1074446" cy="107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11259894af5_0_8"/>
          <p:cNvPicPr preferRelativeResize="0"/>
          <p:nvPr/>
        </p:nvPicPr>
        <p:blipFill rotWithShape="1">
          <a:blip r:embed="rId9">
            <a:alphaModFix/>
          </a:blip>
          <a:srcRect l="22469" t="13169" r="18702" b="44971"/>
          <a:stretch/>
        </p:blipFill>
        <p:spPr>
          <a:xfrm>
            <a:off x="8634044" y="5088039"/>
            <a:ext cx="1008852" cy="108921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11259894af5_0_8"/>
          <p:cNvSpPr/>
          <p:nvPr/>
        </p:nvSpPr>
        <p:spPr>
          <a:xfrm>
            <a:off x="11216640" y="365126"/>
            <a:ext cx="613916" cy="416560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259894af5_0_8"/>
          <p:cNvSpPr txBox="1"/>
          <p:nvPr/>
        </p:nvSpPr>
        <p:spPr>
          <a:xfrm>
            <a:off x="486876" y="6271275"/>
            <a:ext cx="1019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R.A.Novak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11259894af5_0_8"/>
          <p:cNvSpPr txBox="1"/>
          <p:nvPr/>
        </p:nvSpPr>
        <p:spPr>
          <a:xfrm>
            <a:off x="2105474" y="6271275"/>
            <a:ext cx="1019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T.Sigmund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11259894af5_0_8"/>
          <p:cNvSpPr txBox="1"/>
          <p:nvPr/>
        </p:nvSpPr>
        <p:spPr>
          <a:xfrm>
            <a:off x="10409425" y="6217175"/>
            <a:ext cx="119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David Pavlů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2" name="Google Shape;192;g11259894af5_0_8"/>
          <p:cNvSpPr txBox="1"/>
          <p:nvPr/>
        </p:nvSpPr>
        <p:spPr>
          <a:xfrm>
            <a:off x="8399125" y="6177250"/>
            <a:ext cx="1401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Jiří</a:t>
            </a:r>
            <a:r>
              <a:rPr lang="en-AU"/>
              <a:t> </a:t>
            </a:r>
            <a:r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Korčák</a:t>
            </a:r>
            <a:endParaRPr/>
          </a:p>
        </p:txBody>
      </p:sp>
      <p:sp>
        <p:nvSpPr>
          <p:cNvPr id="193" name="Google Shape;193;g11259894af5_0_8"/>
          <p:cNvSpPr/>
          <p:nvPr/>
        </p:nvSpPr>
        <p:spPr>
          <a:xfrm>
            <a:off x="131725" y="1126325"/>
            <a:ext cx="936300" cy="247500"/>
          </a:xfrm>
          <a:prstGeom prst="rect">
            <a:avLst/>
          </a:prstGeom>
          <a:solidFill>
            <a:srgbClr val="8DA9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2022/23</a:t>
            </a:r>
            <a:endParaRPr>
              <a:solidFill>
                <a:schemeClr val="lt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11259894af5_0_8"/>
          <p:cNvSpPr/>
          <p:nvPr/>
        </p:nvSpPr>
        <p:spPr>
          <a:xfrm>
            <a:off x="4023988" y="1126325"/>
            <a:ext cx="836400" cy="247500"/>
          </a:xfrm>
          <a:prstGeom prst="rect">
            <a:avLst/>
          </a:prstGeom>
          <a:solidFill>
            <a:srgbClr val="8DA9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2023/24</a:t>
            </a:r>
            <a:endParaRPr>
              <a:solidFill>
                <a:schemeClr val="lt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11259894af5_0_8"/>
          <p:cNvSpPr/>
          <p:nvPr/>
        </p:nvSpPr>
        <p:spPr>
          <a:xfrm>
            <a:off x="7997100" y="1126325"/>
            <a:ext cx="896100" cy="247500"/>
          </a:xfrm>
          <a:prstGeom prst="rect">
            <a:avLst/>
          </a:prstGeom>
          <a:solidFill>
            <a:srgbClr val="8DA9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2024/25</a:t>
            </a:r>
            <a:endParaRPr>
              <a:solidFill>
                <a:schemeClr val="lt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g11259894af5_0_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497025" y="5094625"/>
            <a:ext cx="1019401" cy="107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59;p2">
            <a:extLst>
              <a:ext uri="{FF2B5EF4-FFF2-40B4-BE49-F238E27FC236}">
                <a16:creationId xmlns:a16="http://schemas.microsoft.com/office/drawing/2014/main" id="{7687091D-ECD1-FA55-E604-4325F6603BC9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278973" y="5498075"/>
            <a:ext cx="1303803" cy="612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4" grpId="0" animBg="1"/>
      <p:bldP spid="178" grpId="0"/>
      <p:bldP spid="181" grpId="0"/>
      <p:bldP spid="182" grpId="0"/>
      <p:bldP spid="191" grpId="0"/>
      <p:bldP spid="192" grpId="0"/>
      <p:bldP spid="1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838200" y="2734100"/>
            <a:ext cx="105156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A6FF"/>
              </a:buClr>
              <a:buSzPts val="4000"/>
              <a:buFont typeface="Calibri"/>
              <a:buNone/>
            </a:pPr>
            <a:r>
              <a:rPr lang="en-AU" sz="4800" b="1">
                <a:solidFill>
                  <a:srgbClr val="2FA6FF"/>
                </a:solidFill>
              </a:rPr>
              <a:t>Představení AV</a:t>
            </a:r>
            <a:endParaRPr sz="4800" b="1"/>
          </a:p>
        </p:txBody>
      </p:sp>
      <p:sp>
        <p:nvSpPr>
          <p:cNvPr id="202" name="Google Shape;202;p4"/>
          <p:cNvSpPr txBox="1">
            <a:spLocks noGrp="1"/>
          </p:cNvSpPr>
          <p:nvPr>
            <p:ph type="sldNum" idx="12"/>
          </p:nvPr>
        </p:nvSpPr>
        <p:spPr>
          <a:xfrm>
            <a:off x="9195062" y="63401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AU"/>
              <a:t>4</a:t>
            </a:fld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11216640" y="365126"/>
            <a:ext cx="518160" cy="416560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 txBox="1">
            <a:spLocks noGrp="1"/>
          </p:cNvSpPr>
          <p:nvPr>
            <p:ph type="title"/>
          </p:nvPr>
        </p:nvSpPr>
        <p:spPr>
          <a:xfrm>
            <a:off x="838199" y="365126"/>
            <a:ext cx="10848975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A6FF"/>
              </a:buClr>
              <a:buSzPts val="4000"/>
              <a:buFont typeface="Calibri"/>
              <a:buNone/>
            </a:pPr>
            <a:r>
              <a:rPr lang="en-AU" sz="4000">
                <a:solidFill>
                  <a:srgbClr val="2FA6FF"/>
                </a:solidFill>
                <a:latin typeface="Calibri"/>
                <a:ea typeface="Calibri"/>
                <a:cs typeface="Calibri"/>
                <a:sym typeface="Calibri"/>
              </a:rPr>
              <a:t>Co je AV? </a:t>
            </a:r>
            <a:r>
              <a:rPr lang="en-AU" sz="4000">
                <a:solidFill>
                  <a:srgbClr val="2FA6FF"/>
                </a:solidFill>
              </a:rPr>
              <a:t>- ú</a:t>
            </a:r>
            <a:r>
              <a:rPr lang="en-AU" sz="4000">
                <a:solidFill>
                  <a:srgbClr val="2FA6FF"/>
                </a:solidFill>
                <a:latin typeface="Calibri"/>
                <a:ea typeface="Calibri"/>
                <a:cs typeface="Calibri"/>
                <a:sym typeface="Calibri"/>
              </a:rPr>
              <a:t>rovně automatizace</a:t>
            </a:r>
            <a:endParaRPr/>
          </a:p>
        </p:txBody>
      </p:sp>
      <p:sp>
        <p:nvSpPr>
          <p:cNvPr id="209" name="Google Shape;209;p11"/>
          <p:cNvSpPr txBox="1">
            <a:spLocks noGrp="1"/>
          </p:cNvSpPr>
          <p:nvPr>
            <p:ph type="body" idx="1"/>
          </p:nvPr>
        </p:nvSpPr>
        <p:spPr>
          <a:xfrm>
            <a:off x="282313" y="1263672"/>
            <a:ext cx="113001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AU" sz="1800" b="1"/>
              <a:t>SOA: </a:t>
            </a:r>
            <a:r>
              <a:rPr lang="en-AU" sz="1800"/>
              <a:t>Society of Automotive Engineers specifies </a:t>
            </a:r>
            <a:r>
              <a:rPr lang="en-AU" sz="1800" b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6</a:t>
            </a:r>
            <a:r>
              <a:rPr lang="en-AU" sz="1800" b="1"/>
              <a:t> levels of automation </a:t>
            </a:r>
            <a:r>
              <a:rPr lang="en-AU" sz="1800"/>
              <a:t>where </a:t>
            </a:r>
            <a:r>
              <a:rPr lang="en-AU" sz="1800" b="1"/>
              <a:t>Level 3-5 = term Autonomous Vehicles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  <p:sp>
        <p:nvSpPr>
          <p:cNvPr id="210" name="Google Shape;210;p11"/>
          <p:cNvSpPr txBox="1">
            <a:spLocks noGrp="1"/>
          </p:cNvSpPr>
          <p:nvPr>
            <p:ph type="sldNum" idx="12"/>
          </p:nvPr>
        </p:nvSpPr>
        <p:spPr>
          <a:xfrm>
            <a:off x="9195062" y="63401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AU"/>
              <a:t>5</a:t>
            </a:fld>
            <a:endParaRPr/>
          </a:p>
        </p:txBody>
      </p:sp>
      <p:graphicFrame>
        <p:nvGraphicFramePr>
          <p:cNvPr id="211" name="Google Shape;211;p11"/>
          <p:cNvGraphicFramePr/>
          <p:nvPr/>
        </p:nvGraphicFramePr>
        <p:xfrm>
          <a:off x="917444" y="1806597"/>
          <a:ext cx="10029825" cy="5067975"/>
        </p:xfrm>
        <a:graphic>
          <a:graphicData uri="http://schemas.openxmlformats.org/drawingml/2006/table">
            <a:tbl>
              <a:tblPr firstRow="1" bandRow="1">
                <a:noFill/>
                <a:tableStyleId>{697E17CF-19DF-4546-8453-4943D9C4B0F1}</a:tableStyleId>
              </a:tblPr>
              <a:tblGrid>
                <a:gridCol w="166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AU" sz="1800" u="none" strike="noStrike" cap="none"/>
                        <a:t>Level of Vehicle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AU" sz="1800" u="none" strike="noStrike" cap="none"/>
                        <a:t>Automation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AU" sz="1800" u="none" strike="noStrike" cap="none"/>
                        <a:t>Decription of Level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AU" sz="1800" u="none" strike="noStrike" cap="none"/>
                        <a:t>0 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AU" sz="1800" b="1" u="none" strike="noStrike" cap="none"/>
                        <a:t>No automation </a:t>
                      </a:r>
                      <a:r>
                        <a:rPr lang="en-AU" sz="1800" u="none" strike="noStrike" cap="none"/>
                        <a:t>at all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AU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AU" sz="1800" b="1" u="none" strike="noStrike" cap="none"/>
                        <a:t>Driver assistance </a:t>
                      </a:r>
                      <a:r>
                        <a:rPr lang="en-A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  <a:r>
                        <a:rPr lang="en-AU" sz="1800" b="1" u="none" strike="noStrike" cap="none"/>
                        <a:t>assists</a:t>
                      </a:r>
                      <a:r>
                        <a:rPr lang="en-AU" sz="1800" u="none" strike="noStrike" cap="none"/>
                        <a:t> with a specific task, like steering or acceleration, deceleration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8D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AU" sz="1800" u="none" strike="noStrike" cap="none"/>
                        <a:t>2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AU" sz="1800" b="1" u="none" strike="noStrike" cap="none"/>
                        <a:t>Partial automation</a:t>
                      </a:r>
                      <a:r>
                        <a:rPr lang="en-A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  <a:r>
                        <a:rPr lang="en-AU" sz="1800" u="none" strike="noStrike" cap="none"/>
                        <a:t> </a:t>
                      </a:r>
                      <a:r>
                        <a:rPr lang="en-AU" sz="1800" b="1" u="none" strike="noStrike" cap="none"/>
                        <a:t>performs tasks</a:t>
                      </a:r>
                      <a:r>
                        <a:rPr lang="en-AU" sz="1800" u="none" strike="noStrike" cap="none"/>
                        <a:t>, such as steering, </a:t>
                      </a:r>
                      <a:r>
                        <a:rPr lang="en-AU" sz="1800" b="1" u="none" strike="noStrike" cap="none"/>
                        <a:t>parking,</a:t>
                      </a:r>
                      <a:r>
                        <a:rPr lang="en-AU" sz="1800" u="none" strike="noStrike" cap="none"/>
                        <a:t> acceleration </a:t>
                      </a:r>
                      <a:r>
                        <a:rPr lang="en-AU" sz="1800" b="1" u="none" strike="noStrike" cap="none"/>
                        <a:t>but the human </a:t>
                      </a:r>
                      <a:r>
                        <a:rPr lang="en-AU" sz="1800" u="none" strike="noStrike" cap="none"/>
                        <a:t>monitors and is fully </a:t>
                      </a:r>
                      <a:r>
                        <a:rPr lang="en-AU" sz="1800" b="1" u="none" strike="noStrike" cap="none"/>
                        <a:t>responsible</a:t>
                      </a:r>
                      <a:endParaRPr sz="1800" b="1" u="none" strike="noStrike" cap="none"/>
                    </a:p>
                  </a:txBody>
                  <a:tcPr marL="91450" marR="91450" marT="45725" marB="45725"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AU" sz="1800" u="none" strike="noStrike" cap="none"/>
                        <a:t>3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AU" sz="1800" b="1" u="none" strike="noStrike" cap="none"/>
                        <a:t>Conditional automation</a:t>
                      </a:r>
                      <a:r>
                        <a:rPr lang="en-AU" sz="1800" u="none" strike="noStrike" cap="none"/>
                        <a:t>—the system manages all driving tasks and monitors the driving environment, and the </a:t>
                      </a:r>
                      <a:r>
                        <a:rPr lang="en-AU" sz="1800" b="1" u="none" strike="noStrike" cap="none"/>
                        <a:t>human intervenes </a:t>
                      </a:r>
                      <a:r>
                        <a:rPr lang="en-AU" sz="1800" u="none" strike="noStrike" cap="none"/>
                        <a:t>only </a:t>
                      </a:r>
                      <a:r>
                        <a:rPr lang="en-AU" sz="1800" b="1" u="none" strike="noStrike" cap="none"/>
                        <a:t>when the system requires assistance</a:t>
                      </a:r>
                      <a:endParaRPr sz="1800" b="1" u="none" strike="noStrike" cap="none"/>
                    </a:p>
                  </a:txBody>
                  <a:tcPr marL="91450" marR="91450" marT="45725" marB="45725">
                    <a:solidFill>
                      <a:srgbClr val="8D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AU" sz="1800" u="none" strike="noStrike" cap="none"/>
                        <a:t>4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AU" sz="1800" b="1" u="none" strike="noStrike" cap="none"/>
                        <a:t>High automation</a:t>
                      </a:r>
                      <a:r>
                        <a:rPr lang="en-AU" sz="1800" u="none" strike="noStrike" cap="none"/>
                        <a:t>—the system drives and monitors in certain environments and conditions without a human 	response and is considered fully autonomous in many driving scenarios, and </a:t>
                      </a:r>
                      <a:r>
                        <a:rPr lang="en-AU" sz="1800" b="1" u="none" strike="noStrike" cap="none"/>
                        <a:t>the system performs even if a human driver does not respond </a:t>
                      </a:r>
                      <a:r>
                        <a:rPr lang="en-AU" sz="1800" u="none" strike="noStrike" cap="none"/>
                        <a:t>appropriately to a request for intervention.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AU" sz="1800" u="none" strike="noStrike" cap="none"/>
                        <a:t>5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AU" sz="1800" b="1" u="none" strike="noStrike" cap="none"/>
                        <a:t>Full automation</a:t>
                      </a:r>
                      <a:r>
                        <a:rPr lang="en-AU" sz="1800" u="none" strike="noStrike" cap="none"/>
                        <a:t>—the system does everything a human driver could do under all conditions, </a:t>
                      </a:r>
                      <a:r>
                        <a:rPr lang="en-AU" sz="1800" b="1" u="none" strike="noStrike" cap="none"/>
                        <a:t>matching or exceeding a human’s capabilities in every driving scenario</a:t>
                      </a:r>
                      <a:r>
                        <a:rPr lang="en-AU" sz="1800" u="none" strike="noStrike" cap="none"/>
                        <a:t>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8D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2" name="Google Shape;212;p11"/>
          <p:cNvSpPr/>
          <p:nvPr/>
        </p:nvSpPr>
        <p:spPr>
          <a:xfrm>
            <a:off x="917425" y="4771375"/>
            <a:ext cx="10029900" cy="1828800"/>
          </a:xfrm>
          <a:prstGeom prst="rect">
            <a:avLst/>
          </a:prstGeom>
          <a:solidFill>
            <a:srgbClr val="8DA9DB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11216640" y="365126"/>
            <a:ext cx="518160" cy="416560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>
            <a:spLocks noGrp="1"/>
          </p:cNvSpPr>
          <p:nvPr>
            <p:ph type="sldNum" idx="12"/>
          </p:nvPr>
        </p:nvSpPr>
        <p:spPr>
          <a:xfrm>
            <a:off x="9195062" y="63401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/>
              <a:t>6</a:t>
            </a:fld>
            <a:endParaRPr/>
          </a:p>
        </p:txBody>
      </p:sp>
      <p:sp>
        <p:nvSpPr>
          <p:cNvPr id="220" name="Google Shape;220;p37"/>
          <p:cNvSpPr txBox="1">
            <a:spLocks noGrp="1"/>
          </p:cNvSpPr>
          <p:nvPr>
            <p:ph type="body" idx="1"/>
          </p:nvPr>
        </p:nvSpPr>
        <p:spPr>
          <a:xfrm>
            <a:off x="385500" y="2354575"/>
            <a:ext cx="5579700" cy="42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-AU" sz="2000" dirty="0" err="1"/>
              <a:t>ekonomické</a:t>
            </a:r>
            <a:r>
              <a:rPr lang="en-AU" sz="2000" dirty="0"/>
              <a:t> </a:t>
            </a:r>
            <a:r>
              <a:rPr lang="en-AU" sz="2000" dirty="0" err="1"/>
              <a:t>přínosy</a:t>
            </a:r>
            <a:r>
              <a:rPr lang="en-AU" sz="2000" dirty="0"/>
              <a:t> (</a:t>
            </a:r>
            <a:r>
              <a:rPr lang="en-AU" sz="2000" dirty="0" err="1"/>
              <a:t>agregovaný</a:t>
            </a:r>
            <a:r>
              <a:rPr lang="en-AU" sz="2000" dirty="0"/>
              <a:t> </a:t>
            </a:r>
            <a:r>
              <a:rPr lang="en-AU" sz="2000" dirty="0" err="1"/>
              <a:t>ukazatel</a:t>
            </a:r>
            <a:r>
              <a:rPr lang="en-AU" sz="2000" dirty="0"/>
              <a:t>...)</a:t>
            </a:r>
            <a:endParaRPr sz="20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AU" sz="2000" dirty="0" err="1"/>
              <a:t>snížení</a:t>
            </a:r>
            <a:r>
              <a:rPr lang="en-AU" sz="2000" dirty="0"/>
              <a:t> </a:t>
            </a:r>
            <a:r>
              <a:rPr lang="en-AU" sz="2000" dirty="0" err="1"/>
              <a:t>dopravních</a:t>
            </a:r>
            <a:r>
              <a:rPr lang="en-AU" sz="2000" dirty="0"/>
              <a:t> </a:t>
            </a:r>
            <a:r>
              <a:rPr lang="en-AU" sz="2000" dirty="0" err="1"/>
              <a:t>nehod</a:t>
            </a:r>
            <a:r>
              <a:rPr lang="en-AU" sz="2000" dirty="0"/>
              <a:t> a </a:t>
            </a:r>
            <a:r>
              <a:rPr lang="en-AU" sz="2000" dirty="0" err="1"/>
              <a:t>zlepšení</a:t>
            </a:r>
            <a:r>
              <a:rPr lang="en-AU" sz="2000" dirty="0"/>
              <a:t> </a:t>
            </a:r>
            <a:r>
              <a:rPr lang="en-AU" sz="2000" dirty="0" err="1"/>
              <a:t>zdraví</a:t>
            </a:r>
            <a:endParaRPr sz="20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AU" sz="2000" dirty="0" err="1"/>
              <a:t>efektivita</a:t>
            </a:r>
            <a:r>
              <a:rPr lang="en-AU" sz="2000" dirty="0"/>
              <a:t> </a:t>
            </a:r>
            <a:r>
              <a:rPr lang="en-AU" sz="2000" dirty="0" err="1"/>
              <a:t>dopravy</a:t>
            </a:r>
            <a:r>
              <a:rPr lang="en-AU" sz="2000" dirty="0"/>
              <a:t> a </a:t>
            </a:r>
            <a:r>
              <a:rPr lang="en-AU" sz="2000" dirty="0" err="1"/>
              <a:t>snížení</a:t>
            </a:r>
            <a:r>
              <a:rPr lang="en-AU" sz="2000" dirty="0"/>
              <a:t> </a:t>
            </a:r>
            <a:r>
              <a:rPr lang="en-AU" sz="2000" dirty="0" err="1"/>
              <a:t>počtu</a:t>
            </a:r>
            <a:r>
              <a:rPr lang="en-AU" sz="2000" dirty="0"/>
              <a:t> </a:t>
            </a:r>
            <a:r>
              <a:rPr lang="en-AU" sz="2000" dirty="0" err="1"/>
              <a:t>vozidel</a:t>
            </a:r>
            <a:endParaRPr sz="20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AU" sz="2000" dirty="0" err="1"/>
              <a:t>vyšší</a:t>
            </a:r>
            <a:r>
              <a:rPr lang="en-AU" sz="2000" dirty="0"/>
              <a:t> </a:t>
            </a:r>
            <a:r>
              <a:rPr lang="en-AU" sz="2000" dirty="0" err="1"/>
              <a:t>osobní</a:t>
            </a:r>
            <a:r>
              <a:rPr lang="en-AU" sz="2000" dirty="0"/>
              <a:t> </a:t>
            </a:r>
            <a:r>
              <a:rPr lang="en-AU" sz="2000" dirty="0" err="1"/>
              <a:t>mobilita</a:t>
            </a:r>
            <a:r>
              <a:rPr lang="en-AU" sz="2000" dirty="0"/>
              <a:t>, </a:t>
            </a:r>
            <a:r>
              <a:rPr lang="en-AU" sz="2000" dirty="0" err="1"/>
              <a:t>podpora</a:t>
            </a:r>
            <a:r>
              <a:rPr lang="en-AU" sz="2000" dirty="0"/>
              <a:t> </a:t>
            </a:r>
            <a:r>
              <a:rPr lang="en-AU" sz="2000" dirty="0" err="1"/>
              <a:t>trhu</a:t>
            </a:r>
            <a:r>
              <a:rPr lang="en-AU" sz="2000" dirty="0"/>
              <a:t> </a:t>
            </a:r>
            <a:r>
              <a:rPr lang="en-AU" sz="2000" dirty="0" err="1"/>
              <a:t>služeb</a:t>
            </a:r>
            <a:endParaRPr sz="20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AU" sz="2000" dirty="0" err="1"/>
              <a:t>úspora</a:t>
            </a:r>
            <a:r>
              <a:rPr lang="en-AU" sz="2000" dirty="0"/>
              <a:t> </a:t>
            </a:r>
            <a:r>
              <a:rPr lang="en-AU" sz="2000" dirty="0" err="1"/>
              <a:t>času</a:t>
            </a:r>
            <a:r>
              <a:rPr lang="en-AU" sz="2000" dirty="0"/>
              <a:t>, </a:t>
            </a:r>
            <a:r>
              <a:rPr lang="en-AU" sz="2000" dirty="0" err="1"/>
              <a:t>práce</a:t>
            </a:r>
            <a:r>
              <a:rPr lang="en-AU" sz="2000" dirty="0"/>
              <a:t> </a:t>
            </a:r>
            <a:r>
              <a:rPr lang="en-AU" sz="2000" dirty="0" err="1"/>
              <a:t>i</a:t>
            </a:r>
            <a:r>
              <a:rPr lang="en-AU" sz="2000" dirty="0"/>
              <a:t> </a:t>
            </a:r>
            <a:r>
              <a:rPr lang="en-AU" sz="2000" dirty="0" err="1"/>
              <a:t>odpočinek</a:t>
            </a:r>
            <a:r>
              <a:rPr lang="en-AU" sz="2000" dirty="0"/>
              <a:t> </a:t>
            </a:r>
            <a:r>
              <a:rPr lang="en-AU" sz="2000" dirty="0" err="1"/>
              <a:t>ve</a:t>
            </a:r>
            <a:r>
              <a:rPr lang="en-AU" sz="2000" dirty="0"/>
              <a:t> </a:t>
            </a:r>
            <a:r>
              <a:rPr lang="en-AU" sz="2000" dirty="0" err="1"/>
              <a:t>vozidle</a:t>
            </a:r>
            <a:r>
              <a:rPr lang="en-AU" sz="2000" dirty="0"/>
              <a:t> </a:t>
            </a:r>
            <a:endParaRPr sz="20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AU" sz="2000" dirty="0" err="1"/>
              <a:t>snížení</a:t>
            </a:r>
            <a:r>
              <a:rPr lang="en-AU" sz="2000" dirty="0"/>
              <a:t> </a:t>
            </a:r>
            <a:r>
              <a:rPr lang="en-AU" sz="2000" dirty="0" err="1"/>
              <a:t>znečištění</a:t>
            </a:r>
            <a:r>
              <a:rPr lang="en-AU" sz="2000" dirty="0"/>
              <a:t> a </a:t>
            </a:r>
            <a:r>
              <a:rPr lang="en-AU" sz="2000" dirty="0" err="1"/>
              <a:t>dopadu</a:t>
            </a:r>
            <a:r>
              <a:rPr lang="en-AU" sz="2000" dirty="0"/>
              <a:t> </a:t>
            </a:r>
            <a:r>
              <a:rPr lang="en-AU" sz="2000" dirty="0" err="1"/>
              <a:t>na</a:t>
            </a:r>
            <a:r>
              <a:rPr lang="en-AU" sz="2000" dirty="0"/>
              <a:t> </a:t>
            </a:r>
            <a:r>
              <a:rPr lang="en-AU" sz="2000" dirty="0" err="1"/>
              <a:t>životní</a:t>
            </a:r>
            <a:r>
              <a:rPr lang="en-AU" sz="2000" dirty="0"/>
              <a:t> </a:t>
            </a:r>
            <a:r>
              <a:rPr lang="en-AU" sz="2000" dirty="0" err="1"/>
              <a:t>prostředí</a:t>
            </a:r>
            <a:endParaRPr sz="20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AU" sz="2000" dirty="0" err="1"/>
              <a:t>snížení</a:t>
            </a:r>
            <a:r>
              <a:rPr lang="en-AU" sz="2000" dirty="0"/>
              <a:t> </a:t>
            </a:r>
            <a:r>
              <a:rPr lang="en-AU" sz="2000" dirty="0" err="1"/>
              <a:t>spotřeby</a:t>
            </a:r>
            <a:r>
              <a:rPr lang="en-AU" sz="2000" dirty="0"/>
              <a:t> </a:t>
            </a:r>
            <a:r>
              <a:rPr lang="en-AU" sz="2000" dirty="0" err="1"/>
              <a:t>parkovacích</a:t>
            </a:r>
            <a:r>
              <a:rPr lang="en-AU" sz="2000" dirty="0"/>
              <a:t> </a:t>
            </a:r>
            <a:r>
              <a:rPr lang="en-AU" sz="2000" dirty="0" err="1"/>
              <a:t>míst</a:t>
            </a:r>
            <a:r>
              <a:rPr lang="en-AU" sz="2000" dirty="0"/>
              <a:t> </a:t>
            </a:r>
            <a:r>
              <a:rPr lang="en-AU" sz="2000" dirty="0" err="1"/>
              <a:t>ve</a:t>
            </a:r>
            <a:r>
              <a:rPr lang="en-AU" sz="2000" dirty="0"/>
              <a:t> </a:t>
            </a:r>
            <a:r>
              <a:rPr lang="en-AU" sz="2000" dirty="0" err="1"/>
              <a:t>městech</a:t>
            </a:r>
            <a:endParaRPr sz="20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AU" sz="2000" dirty="0" err="1"/>
              <a:t>vyšší</a:t>
            </a:r>
            <a:r>
              <a:rPr lang="en-AU" sz="2000" dirty="0"/>
              <a:t> </a:t>
            </a:r>
            <a:r>
              <a:rPr lang="en-AU" sz="2000" dirty="0" err="1"/>
              <a:t>využití</a:t>
            </a:r>
            <a:r>
              <a:rPr lang="en-AU" sz="2000" dirty="0"/>
              <a:t> </a:t>
            </a:r>
            <a:r>
              <a:rPr lang="en-AU" sz="2000" dirty="0" err="1"/>
              <a:t>vozidlového</a:t>
            </a:r>
            <a:r>
              <a:rPr lang="en-AU" sz="2000" dirty="0"/>
              <a:t> </a:t>
            </a:r>
            <a:r>
              <a:rPr lang="en-AU" sz="2000" dirty="0" err="1"/>
              <a:t>parku</a:t>
            </a:r>
            <a:r>
              <a:rPr lang="en-AU" sz="2000" dirty="0"/>
              <a:t> (</a:t>
            </a:r>
            <a:r>
              <a:rPr lang="en-AU" sz="2000" dirty="0" err="1"/>
              <a:t>utilizace</a:t>
            </a:r>
            <a:r>
              <a:rPr lang="en-AU" sz="2000" dirty="0"/>
              <a:t>)</a:t>
            </a:r>
            <a:endParaRPr sz="2000" dirty="0"/>
          </a:p>
        </p:txBody>
      </p:sp>
      <p:pic>
        <p:nvPicPr>
          <p:cNvPr id="221" name="Google Shape;221;p37" descr="Benefit Images – Browse 701,765 Stock Photos, Vectors, and Video | Adobe  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9602" y="1017023"/>
            <a:ext cx="1877731" cy="1202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7" descr="The top risks facing the South African mining indust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2520" y="1083350"/>
            <a:ext cx="1229605" cy="120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7"/>
          <p:cNvSpPr/>
          <p:nvPr/>
        </p:nvSpPr>
        <p:spPr>
          <a:xfrm>
            <a:off x="11216640" y="365126"/>
            <a:ext cx="518160" cy="416560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7"/>
          <p:cNvSpPr txBox="1">
            <a:spLocks noGrp="1"/>
          </p:cNvSpPr>
          <p:nvPr>
            <p:ph type="title"/>
          </p:nvPr>
        </p:nvSpPr>
        <p:spPr>
          <a:xfrm>
            <a:off x="838200" y="365120"/>
            <a:ext cx="105156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AU" sz="4000">
                <a:solidFill>
                  <a:srgbClr val="00B0F0"/>
                </a:solidFill>
              </a:rPr>
              <a:t>AV: Benefity vs Rizika</a:t>
            </a:r>
            <a:endParaRPr sz="4000">
              <a:solidFill>
                <a:srgbClr val="00B0F0"/>
              </a:solidFill>
            </a:endParaRPr>
          </a:p>
        </p:txBody>
      </p:sp>
      <p:sp>
        <p:nvSpPr>
          <p:cNvPr id="225" name="Google Shape;225;p37"/>
          <p:cNvSpPr txBox="1"/>
          <p:nvPr/>
        </p:nvSpPr>
        <p:spPr>
          <a:xfrm>
            <a:off x="6519825" y="2219850"/>
            <a:ext cx="5525400" cy="4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omezení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lidské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autonomie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svobody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etické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problémy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rozhodování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při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nevyhnutelných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nehodách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(Trolley problem)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nejasná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odpovědnost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dopravní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nehody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přechodná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fáze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pro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současnou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spolupráci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AV a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lidských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řidičů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rozrůstání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městských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oblastí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jako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AV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parkoviště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změna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trhu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práce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tlak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chování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lidí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časem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zákaz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řízení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vozidel</a:t>
            </a:r>
            <a:r>
              <a:rPr lang="en-A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000" dirty="0" err="1">
                <a:latin typeface="Calibri"/>
                <a:ea typeface="Calibri"/>
                <a:cs typeface="Calibri"/>
                <a:sym typeface="Calibri"/>
              </a:rPr>
              <a:t>lidmi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 txBox="1">
            <a:spLocks noGrp="1"/>
          </p:cNvSpPr>
          <p:nvPr>
            <p:ph type="title"/>
          </p:nvPr>
        </p:nvSpPr>
        <p:spPr>
          <a:xfrm>
            <a:off x="838200" y="2734075"/>
            <a:ext cx="105156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A6FF"/>
              </a:buClr>
              <a:buSzPts val="4000"/>
              <a:buFont typeface="Calibri"/>
              <a:buNone/>
            </a:pPr>
            <a:r>
              <a:rPr lang="en-AU" sz="4800" b="1">
                <a:solidFill>
                  <a:srgbClr val="2FA6FF"/>
                </a:solidFill>
              </a:rPr>
              <a:t>TAM výzkum</a:t>
            </a:r>
            <a:endParaRPr sz="4800" b="1"/>
          </a:p>
        </p:txBody>
      </p:sp>
      <p:sp>
        <p:nvSpPr>
          <p:cNvPr id="231" name="Google Shape;231;p14"/>
          <p:cNvSpPr txBox="1">
            <a:spLocks noGrp="1"/>
          </p:cNvSpPr>
          <p:nvPr>
            <p:ph type="sldNum" idx="12"/>
          </p:nvPr>
        </p:nvSpPr>
        <p:spPr>
          <a:xfrm>
            <a:off x="9195062" y="63401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AU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AU" sz="4000">
                <a:solidFill>
                  <a:srgbClr val="2FA6FF"/>
                </a:solidFill>
              </a:rPr>
              <a:t>Úvod</a:t>
            </a:r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body" idx="1"/>
          </p:nvPr>
        </p:nvSpPr>
        <p:spPr>
          <a:xfrm>
            <a:off x="631225" y="1803625"/>
            <a:ext cx="6590700" cy="4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AU" sz="2400" b="1" dirty="0" err="1"/>
              <a:t>Téma</a:t>
            </a:r>
            <a:r>
              <a:rPr lang="en-AU" sz="2400" b="1" dirty="0"/>
              <a:t> </a:t>
            </a:r>
            <a:r>
              <a:rPr lang="en-AU" sz="2400" b="1" dirty="0" err="1"/>
              <a:t>studie</a:t>
            </a:r>
            <a:r>
              <a:rPr lang="en-AU" sz="2400" b="1" dirty="0"/>
              <a:t>: 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400"/>
              <a:buChar char="•"/>
            </a:pPr>
            <a:r>
              <a:rPr lang="en-AU" sz="2400" dirty="0" err="1"/>
              <a:t>přijetí</a:t>
            </a:r>
            <a:r>
              <a:rPr lang="en-AU" sz="2400" dirty="0"/>
              <a:t> AI v </a:t>
            </a:r>
            <a:r>
              <a:rPr lang="en-AU" sz="2400" dirty="0" err="1"/>
              <a:t>autonomních</a:t>
            </a:r>
            <a:r>
              <a:rPr lang="en-AU" sz="2400" dirty="0"/>
              <a:t> </a:t>
            </a:r>
            <a:r>
              <a:rPr lang="en-AU" sz="2400" dirty="0" err="1"/>
              <a:t>vozidlech</a:t>
            </a:r>
            <a:r>
              <a:rPr lang="en-AU" sz="2400" dirty="0"/>
              <a:t> (AV) 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AU" sz="2400" b="1" dirty="0"/>
              <a:t>Model </a:t>
            </a:r>
            <a:r>
              <a:rPr lang="en-AU" sz="2400" b="1" dirty="0" err="1"/>
              <a:t>přijetí</a:t>
            </a:r>
            <a:r>
              <a:rPr lang="en-AU" sz="2400" b="1" dirty="0"/>
              <a:t> </a:t>
            </a:r>
            <a:r>
              <a:rPr lang="en-AU" sz="2400" b="1" dirty="0" err="1"/>
              <a:t>založený</a:t>
            </a:r>
            <a:r>
              <a:rPr lang="en-AU" sz="2400" b="1" dirty="0"/>
              <a:t> </a:t>
            </a:r>
            <a:r>
              <a:rPr lang="en-AU" sz="2400" b="1" dirty="0" err="1"/>
              <a:t>na</a:t>
            </a:r>
            <a:r>
              <a:rPr lang="en-AU" sz="2400" b="1" dirty="0"/>
              <a:t> </a:t>
            </a:r>
            <a:r>
              <a:rPr lang="en-AU" sz="2400" b="1" dirty="0" err="1"/>
              <a:t>hodnotě</a:t>
            </a:r>
            <a:r>
              <a:rPr lang="en-AU" sz="2400" b="1" dirty="0"/>
              <a:t>: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400"/>
              <a:buChar char="•"/>
            </a:pPr>
            <a:r>
              <a:rPr lang="en-AU" sz="2400" dirty="0"/>
              <a:t>Value Adoption Model (VAM) 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AU" sz="2400" b="1" dirty="0" err="1"/>
              <a:t>Zvážit</a:t>
            </a:r>
            <a:r>
              <a:rPr lang="en-AU" sz="2400" b="1" dirty="0"/>
              <a:t> </a:t>
            </a:r>
            <a:r>
              <a:rPr lang="en-AU" sz="2400" b="1" dirty="0" err="1"/>
              <a:t>komponenty</a:t>
            </a:r>
            <a:r>
              <a:rPr lang="en-AU" sz="2400" b="1" dirty="0"/>
              <a:t> </a:t>
            </a:r>
            <a:r>
              <a:rPr lang="en-AU" sz="2400" b="1" dirty="0" err="1"/>
              <a:t>specifické</a:t>
            </a:r>
            <a:r>
              <a:rPr lang="en-AU" sz="2400" b="1" dirty="0"/>
              <a:t> pro AI: 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400"/>
              <a:buChar char="•"/>
            </a:pPr>
            <a:r>
              <a:rPr lang="en-AU" sz="2400" dirty="0" err="1"/>
              <a:t>lidská</a:t>
            </a:r>
            <a:r>
              <a:rPr lang="en-AU" sz="2400" dirty="0"/>
              <a:t> </a:t>
            </a:r>
            <a:r>
              <a:rPr lang="en-AU" sz="2400" dirty="0" err="1"/>
              <a:t>autonomie</a:t>
            </a:r>
            <a:r>
              <a:rPr lang="en-AU" sz="2400" dirty="0"/>
              <a:t> vs </a:t>
            </a:r>
            <a:r>
              <a:rPr lang="en-AU" sz="2400" dirty="0" err="1"/>
              <a:t>automatizace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 dirty="0" err="1"/>
              <a:t>transparentnost</a:t>
            </a:r>
            <a:r>
              <a:rPr lang="en-AU" sz="2400" dirty="0"/>
              <a:t> AI vs </a:t>
            </a:r>
            <a:r>
              <a:rPr lang="en-AU" sz="2400" dirty="0" err="1"/>
              <a:t>důvěra</a:t>
            </a:r>
            <a:r>
              <a:rPr lang="en-AU" sz="2400" dirty="0"/>
              <a:t> a </a:t>
            </a:r>
            <a:r>
              <a:rPr lang="en-AU" sz="2400" dirty="0" err="1"/>
              <a:t>kompatibilita</a:t>
            </a:r>
            <a:r>
              <a:rPr lang="en-AU" sz="2400" dirty="0"/>
              <a:t> </a:t>
            </a:r>
            <a:r>
              <a:rPr lang="en-AU" sz="2400" dirty="0" err="1"/>
              <a:t>uživatelů</a:t>
            </a:r>
            <a:endParaRPr sz="2400" dirty="0"/>
          </a:p>
        </p:txBody>
      </p:sp>
      <p:sp>
        <p:nvSpPr>
          <p:cNvPr id="238" name="Google Shape;238;p7"/>
          <p:cNvSpPr txBox="1">
            <a:spLocks noGrp="1"/>
          </p:cNvSpPr>
          <p:nvPr>
            <p:ph type="sldNum" idx="12"/>
          </p:nvPr>
        </p:nvSpPr>
        <p:spPr>
          <a:xfrm>
            <a:off x="9195062" y="63401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AU"/>
              <a:t>8</a:t>
            </a:fld>
            <a:endParaRPr/>
          </a:p>
        </p:txBody>
      </p:sp>
      <p:pic>
        <p:nvPicPr>
          <p:cNvPr id="239" name="Google Shape;23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8800" y="2497588"/>
            <a:ext cx="5103193" cy="23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7"/>
          <p:cNvSpPr txBox="1"/>
          <p:nvPr/>
        </p:nvSpPr>
        <p:spPr>
          <a:xfrm>
            <a:off x="7567025" y="4992000"/>
            <a:ext cx="393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Figure: VAM Model, (2007), Kim et. al.</a:t>
            </a:r>
            <a:endParaRPr sz="17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11216640" y="365126"/>
            <a:ext cx="518100" cy="416700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AU" sz="4000">
                <a:solidFill>
                  <a:srgbClr val="2FA6FF"/>
                </a:solidFill>
              </a:rPr>
              <a:t>Motivace výzkumu</a:t>
            </a:r>
            <a:endParaRPr/>
          </a:p>
        </p:txBody>
      </p:sp>
      <p:sp>
        <p:nvSpPr>
          <p:cNvPr id="247" name="Google Shape;247;p8"/>
          <p:cNvSpPr txBox="1">
            <a:spLocks noGrp="1"/>
          </p:cNvSpPr>
          <p:nvPr>
            <p:ph type="body" idx="1"/>
          </p:nvPr>
        </p:nvSpPr>
        <p:spPr>
          <a:xfrm>
            <a:off x="838200" y="1992375"/>
            <a:ext cx="10515600" cy="41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AU" sz="2400" dirty="0" err="1"/>
              <a:t>růst</a:t>
            </a:r>
            <a:r>
              <a:rPr lang="en-AU" sz="2400" dirty="0"/>
              <a:t> </a:t>
            </a:r>
            <a:r>
              <a:rPr lang="en-AU" sz="2400" dirty="0" err="1"/>
              <a:t>komerčně</a:t>
            </a:r>
            <a:r>
              <a:rPr lang="en-AU" sz="2400" dirty="0"/>
              <a:t> </a:t>
            </a:r>
            <a:r>
              <a:rPr lang="en-AU" sz="2400" dirty="0" err="1"/>
              <a:t>využitelných</a:t>
            </a:r>
            <a:r>
              <a:rPr lang="en-AU" sz="2400" dirty="0"/>
              <a:t> </a:t>
            </a:r>
            <a:r>
              <a:rPr lang="en-AU" sz="2400" dirty="0" err="1"/>
              <a:t>technologií</a:t>
            </a:r>
            <a:r>
              <a:rPr lang="en-AU" sz="2400" dirty="0"/>
              <a:t> AI</a:t>
            </a:r>
            <a:endParaRPr sz="24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 dirty="0" err="1"/>
              <a:t>růst</a:t>
            </a:r>
            <a:r>
              <a:rPr lang="en-AU" sz="2400" dirty="0"/>
              <a:t> </a:t>
            </a:r>
            <a:r>
              <a:rPr lang="en-AU" sz="2400" dirty="0" err="1"/>
              <a:t>využití</a:t>
            </a:r>
            <a:r>
              <a:rPr lang="en-AU" sz="2400" dirty="0"/>
              <a:t> </a:t>
            </a:r>
            <a:r>
              <a:rPr lang="en-AU" sz="2400" dirty="0" err="1"/>
              <a:t>umělé</a:t>
            </a:r>
            <a:r>
              <a:rPr lang="en-AU" sz="2400" dirty="0"/>
              <a:t> </a:t>
            </a:r>
            <a:r>
              <a:rPr lang="en-AU" sz="2400" dirty="0" err="1"/>
              <a:t>inteligence</a:t>
            </a:r>
            <a:r>
              <a:rPr lang="en-AU" sz="2400" dirty="0"/>
              <a:t> v </a:t>
            </a:r>
            <a:r>
              <a:rPr lang="en-AU" sz="2400" dirty="0" err="1"/>
              <a:t>každodenním</a:t>
            </a:r>
            <a:r>
              <a:rPr lang="en-AU" sz="2400" dirty="0"/>
              <a:t> </a:t>
            </a:r>
            <a:r>
              <a:rPr lang="en-AU" sz="2400" dirty="0" err="1"/>
              <a:t>životě</a:t>
            </a:r>
            <a:r>
              <a:rPr lang="en-AU" sz="2400" dirty="0"/>
              <a:t> (</a:t>
            </a:r>
            <a:r>
              <a:rPr lang="en-AU" sz="2400" dirty="0" err="1"/>
              <a:t>např</a:t>
            </a:r>
            <a:r>
              <a:rPr lang="en-AU" sz="2400" dirty="0"/>
              <a:t>. </a:t>
            </a:r>
            <a:r>
              <a:rPr lang="en-AU" sz="2400" dirty="0" err="1"/>
              <a:t>autonomní</a:t>
            </a:r>
            <a:r>
              <a:rPr lang="en-AU" sz="2400" dirty="0"/>
              <a:t> </a:t>
            </a:r>
            <a:r>
              <a:rPr lang="en-AU" sz="2400" dirty="0" err="1"/>
              <a:t>vozidla</a:t>
            </a:r>
            <a:r>
              <a:rPr lang="en-AU" sz="2400" dirty="0"/>
              <a:t>, </a:t>
            </a:r>
            <a:r>
              <a:rPr lang="en-AU" sz="2400" dirty="0" err="1"/>
              <a:t>generativní</a:t>
            </a:r>
            <a:r>
              <a:rPr lang="en-AU" sz="2400" dirty="0"/>
              <a:t> </a:t>
            </a:r>
            <a:r>
              <a:rPr lang="en-AU" sz="2400" dirty="0" err="1"/>
              <a:t>modely</a:t>
            </a:r>
            <a:r>
              <a:rPr lang="en-AU" sz="2400" dirty="0"/>
              <a:t> AI) </a:t>
            </a:r>
            <a:endParaRPr sz="24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 dirty="0" err="1"/>
              <a:t>konflikt</a:t>
            </a:r>
            <a:r>
              <a:rPr lang="en-AU" sz="2400" dirty="0"/>
              <a:t> </a:t>
            </a:r>
            <a:r>
              <a:rPr lang="en-AU" sz="2400" dirty="0" err="1"/>
              <a:t>lidská</a:t>
            </a:r>
            <a:r>
              <a:rPr lang="en-AU" sz="2400" dirty="0"/>
              <a:t> </a:t>
            </a:r>
            <a:r>
              <a:rPr lang="en-AU" sz="2400" dirty="0" err="1"/>
              <a:t>touhy</a:t>
            </a:r>
            <a:r>
              <a:rPr lang="en-AU" sz="2400" dirty="0"/>
              <a:t> po </a:t>
            </a:r>
            <a:r>
              <a:rPr lang="en-AU" sz="2400" dirty="0" err="1"/>
              <a:t>autonomii</a:t>
            </a:r>
            <a:r>
              <a:rPr lang="en-AU" sz="2400" dirty="0"/>
              <a:t> vs. </a:t>
            </a:r>
            <a:r>
              <a:rPr lang="en-AU" sz="2400" dirty="0" err="1"/>
              <a:t>strojová</a:t>
            </a:r>
            <a:r>
              <a:rPr lang="en-AU" sz="2400" dirty="0"/>
              <a:t> </a:t>
            </a:r>
            <a:r>
              <a:rPr lang="en-AU" sz="2400" dirty="0" err="1"/>
              <a:t>automatizace</a:t>
            </a:r>
            <a:r>
              <a:rPr lang="en-AU" sz="2400" dirty="0"/>
              <a:t> </a:t>
            </a:r>
            <a:endParaRPr sz="24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 dirty="0" err="1"/>
              <a:t>důraz</a:t>
            </a:r>
            <a:r>
              <a:rPr lang="en-AU" sz="2400" dirty="0"/>
              <a:t> </a:t>
            </a:r>
            <a:r>
              <a:rPr lang="en-AU" sz="2400" dirty="0" err="1"/>
              <a:t>na</a:t>
            </a:r>
            <a:r>
              <a:rPr lang="en-AU" sz="2400" dirty="0"/>
              <a:t> </a:t>
            </a:r>
            <a:r>
              <a:rPr lang="en-AU" sz="2400" dirty="0" err="1"/>
              <a:t>odpovědné</a:t>
            </a:r>
            <a:r>
              <a:rPr lang="en-AU" sz="2400" dirty="0"/>
              <a:t> AI, </a:t>
            </a:r>
            <a:r>
              <a:rPr lang="en-AU" sz="2400" dirty="0" err="1"/>
              <a:t>transparentnost</a:t>
            </a:r>
            <a:r>
              <a:rPr lang="en-AU" sz="2400" dirty="0"/>
              <a:t> a </a:t>
            </a:r>
            <a:r>
              <a:rPr lang="en-AU" sz="2400" dirty="0" err="1"/>
              <a:t>důvěru</a:t>
            </a:r>
            <a:endParaRPr sz="24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 b="1" dirty="0" err="1"/>
              <a:t>Pomalejší</a:t>
            </a:r>
            <a:r>
              <a:rPr lang="en-AU" sz="2400" b="1" dirty="0"/>
              <a:t> </a:t>
            </a:r>
            <a:r>
              <a:rPr lang="en-AU" sz="2400" b="1" dirty="0" err="1"/>
              <a:t>akceptace</a:t>
            </a:r>
            <a:r>
              <a:rPr lang="en-AU" sz="2400" b="1" dirty="0"/>
              <a:t> AV </a:t>
            </a:r>
            <a:r>
              <a:rPr lang="en-AU" sz="2400" b="1" dirty="0" err="1"/>
              <a:t>než</a:t>
            </a:r>
            <a:r>
              <a:rPr lang="en-AU" sz="2400" b="1" dirty="0"/>
              <a:t> </a:t>
            </a:r>
            <a:r>
              <a:rPr lang="en-AU" sz="2400" b="1" dirty="0" err="1"/>
              <a:t>původní</a:t>
            </a:r>
            <a:r>
              <a:rPr lang="en-AU" sz="2400" b="1" dirty="0"/>
              <a:t> </a:t>
            </a:r>
            <a:r>
              <a:rPr lang="en-AU" sz="2400" b="1" dirty="0" err="1"/>
              <a:t>očekávání</a:t>
            </a:r>
            <a:r>
              <a:rPr lang="en-AU" sz="2400" b="1" dirty="0"/>
              <a:t> a </a:t>
            </a:r>
            <a:r>
              <a:rPr lang="en-AU" sz="2400" b="1" dirty="0" err="1"/>
              <a:t>snaha</a:t>
            </a:r>
            <a:r>
              <a:rPr lang="en-AU" sz="2400" b="1" dirty="0"/>
              <a:t> </a:t>
            </a:r>
          </a:p>
          <a:p>
            <a:pPr marL="76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AU" sz="2400" b="1" dirty="0"/>
              <a:t>     </a:t>
            </a:r>
            <a:r>
              <a:rPr lang="en-AU" sz="2400" b="1" dirty="0" err="1"/>
              <a:t>najít</a:t>
            </a:r>
            <a:r>
              <a:rPr lang="en-AU" sz="2400" b="1" dirty="0"/>
              <a:t> </a:t>
            </a:r>
            <a:r>
              <a:rPr lang="en-AU" sz="2400" b="1" dirty="0" err="1"/>
              <a:t>faktory</a:t>
            </a:r>
            <a:r>
              <a:rPr lang="en-AU" sz="2400" b="1" dirty="0"/>
              <a:t>, </a:t>
            </a:r>
            <a:r>
              <a:rPr lang="en-AU" sz="2400" b="1" dirty="0" err="1"/>
              <a:t>které</a:t>
            </a:r>
            <a:r>
              <a:rPr lang="en-AU" sz="2400" b="1" dirty="0"/>
              <a:t> </a:t>
            </a:r>
            <a:r>
              <a:rPr lang="en-AU" sz="2400" b="1" dirty="0" err="1"/>
              <a:t>rozhodují</a:t>
            </a:r>
            <a:r>
              <a:rPr lang="en-AU" sz="2400" b="1" dirty="0"/>
              <a:t> o </a:t>
            </a:r>
            <a:r>
              <a:rPr lang="en-AU" sz="2400" b="1" dirty="0" err="1"/>
              <a:t>adopci</a:t>
            </a:r>
            <a:r>
              <a:rPr lang="en-AU" sz="2400" b="1" dirty="0"/>
              <a:t> AI-AV</a:t>
            </a:r>
            <a:endParaRPr sz="2400" b="1" dirty="0"/>
          </a:p>
        </p:txBody>
      </p:sp>
      <p:sp>
        <p:nvSpPr>
          <p:cNvPr id="248" name="Google Shape;248;p8"/>
          <p:cNvSpPr txBox="1">
            <a:spLocks noGrp="1"/>
          </p:cNvSpPr>
          <p:nvPr>
            <p:ph type="sldNum" idx="12"/>
          </p:nvPr>
        </p:nvSpPr>
        <p:spPr>
          <a:xfrm>
            <a:off x="9195062" y="63401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AU"/>
              <a:t>9</a:t>
            </a:fld>
            <a:endParaRPr/>
          </a:p>
        </p:txBody>
      </p:sp>
      <p:sp>
        <p:nvSpPr>
          <p:cNvPr id="249" name="Google Shape;249;p8"/>
          <p:cNvSpPr/>
          <p:nvPr/>
        </p:nvSpPr>
        <p:spPr>
          <a:xfrm>
            <a:off x="11216640" y="365126"/>
            <a:ext cx="518100" cy="416700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1750" y="4227050"/>
            <a:ext cx="2167875" cy="21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1164</Words>
  <Application>Microsoft Office PowerPoint</Application>
  <PresentationFormat>Widescreen</PresentationFormat>
  <Paragraphs>185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Times New Roman</vt:lpstr>
      <vt:lpstr>Poppins</vt:lpstr>
      <vt:lpstr>Calibri</vt:lpstr>
      <vt:lpstr>Arial</vt:lpstr>
      <vt:lpstr>Motiv Office</vt:lpstr>
      <vt:lpstr>1_Motiv Office</vt:lpstr>
      <vt:lpstr>Autonomní Vozidla  Technologické Adopční Modely (TAM)</vt:lpstr>
      <vt:lpstr>Agenda          </vt:lpstr>
      <vt:lpstr>Spolupráce ŠKODA AUTO x Prague Data Ethics Lab</vt:lpstr>
      <vt:lpstr>Představení AV</vt:lpstr>
      <vt:lpstr>Co je AV? - úrovně automatizace</vt:lpstr>
      <vt:lpstr>AV: Benefity vs Rizika</vt:lpstr>
      <vt:lpstr>TAM výzkum</vt:lpstr>
      <vt:lpstr>Úvod</vt:lpstr>
      <vt:lpstr>Motivace výzkumu</vt:lpstr>
      <vt:lpstr>Problémy autonomních systémů na příkladu AV</vt:lpstr>
      <vt:lpstr>Cíl výzkumu</vt:lpstr>
      <vt:lpstr>Teoretické pozadí</vt:lpstr>
      <vt:lpstr>Klíčové konstrukty modelu VAM</vt:lpstr>
      <vt:lpstr>Konstrukce specifické pro AI</vt:lpstr>
      <vt:lpstr>Náš výzkumný model - rozšíření AI-VAM</vt:lpstr>
      <vt:lpstr>Metodika</vt:lpstr>
      <vt:lpstr>PowerPoint Presentation</vt:lpstr>
      <vt:lpstr>Model with results</vt:lpstr>
      <vt:lpstr>Závěr a budoucí výzkum</vt:lpstr>
      <vt:lpstr>Diskuse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Richard Novak</dc:creator>
  <cp:lastModifiedBy>Richard Antonín Novák</cp:lastModifiedBy>
  <cp:revision>3</cp:revision>
  <dcterms:created xsi:type="dcterms:W3CDTF">2020-06-11T08:21:44Z</dcterms:created>
  <dcterms:modified xsi:type="dcterms:W3CDTF">2024-11-05T10:08:51Z</dcterms:modified>
</cp:coreProperties>
</file>